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56" r:id="rId5"/>
    <p:sldId id="326" r:id="rId6"/>
    <p:sldId id="257" r:id="rId7"/>
    <p:sldId id="2147473570" r:id="rId8"/>
    <p:sldId id="2147473572" r:id="rId9"/>
    <p:sldId id="2147473573" r:id="rId10"/>
    <p:sldId id="258" r:id="rId11"/>
    <p:sldId id="2147473571" r:id="rId12"/>
    <p:sldId id="2147473576" r:id="rId13"/>
    <p:sldId id="2147473574" r:id="rId14"/>
    <p:sldId id="214747357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6A7A"/>
    <a:srgbClr val="5A5A5A"/>
    <a:srgbClr val="354D56"/>
    <a:srgbClr val="C7D310"/>
    <a:srgbClr val="D0D1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1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83500A-85AE-49D6-AC99-99110F62A2B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C528946-25C8-4FB8-AF72-58519E105B82}">
      <dgm:prSet phldrT="[Text]"/>
      <dgm:spPr>
        <a:solidFill>
          <a:srgbClr val="41B6E6"/>
        </a:solidFill>
        <a:ln>
          <a:noFill/>
        </a:ln>
      </dgm:spPr>
      <dgm:t>
        <a:bodyPr/>
        <a:lstStyle/>
        <a:p>
          <a:r>
            <a:rPr lang="en-GB" b="1" dirty="0">
              <a:latin typeface="Abadi" panose="020B0604020104020204" pitchFamily="34" charset="0"/>
              <a:cs typeface="Arial" panose="020B0604020202020204" pitchFamily="34" charset="0"/>
            </a:rPr>
            <a:t>Eligibility</a:t>
          </a:r>
        </a:p>
      </dgm:t>
    </dgm:pt>
    <dgm:pt modelId="{DBF6F50A-0956-4BA3-9DA3-D0E0F85F91D1}" type="parTrans" cxnId="{C0F9F9DC-F869-4859-9119-F706FBFD456B}">
      <dgm:prSet/>
      <dgm:spPr/>
      <dgm:t>
        <a:bodyPr/>
        <a:lstStyle/>
        <a:p>
          <a:endParaRPr lang="en-GB">
            <a:latin typeface="Abadi" panose="020B0604020104020204" pitchFamily="34" charset="0"/>
            <a:cs typeface="Arial" panose="020B0604020202020204" pitchFamily="34" charset="0"/>
          </a:endParaRPr>
        </a:p>
      </dgm:t>
    </dgm:pt>
    <dgm:pt modelId="{86BF823D-696C-4890-8D2C-AE170579FBB2}" type="sibTrans" cxnId="{C0F9F9DC-F869-4859-9119-F706FBFD456B}">
      <dgm:prSet/>
      <dgm:spPr/>
      <dgm:t>
        <a:bodyPr/>
        <a:lstStyle/>
        <a:p>
          <a:endParaRPr lang="en-GB">
            <a:latin typeface="Abadi" panose="020B0604020104020204" pitchFamily="34" charset="0"/>
            <a:cs typeface="Arial" panose="020B0604020202020204" pitchFamily="34" charset="0"/>
          </a:endParaRPr>
        </a:p>
      </dgm:t>
    </dgm:pt>
    <dgm:pt modelId="{B277C624-8DD7-44AD-BB65-B20A7ED58DA3}">
      <dgm:prSet phldrT="[Text]"/>
      <dgm:spPr>
        <a:solidFill>
          <a:srgbClr val="005FBF"/>
        </a:solidFill>
        <a:ln>
          <a:noFill/>
        </a:ln>
      </dgm:spPr>
      <dgm:t>
        <a:bodyPr/>
        <a:lstStyle/>
        <a:p>
          <a:r>
            <a:rPr lang="en-GB" b="1" dirty="0">
              <a:latin typeface="Abadi" panose="020B0604020104020204" pitchFamily="34" charset="0"/>
              <a:cs typeface="Arial" panose="020B0604020202020204" pitchFamily="34" charset="0"/>
            </a:rPr>
            <a:t>Delivery</a:t>
          </a:r>
        </a:p>
      </dgm:t>
    </dgm:pt>
    <dgm:pt modelId="{129755B1-71A5-4C74-B39B-9E5482E2F114}" type="parTrans" cxnId="{F0324CB7-7E8C-4E0D-91D5-35B5268C1518}">
      <dgm:prSet/>
      <dgm:spPr/>
      <dgm:t>
        <a:bodyPr/>
        <a:lstStyle/>
        <a:p>
          <a:endParaRPr lang="en-GB">
            <a:latin typeface="Abadi" panose="020B0604020104020204" pitchFamily="34" charset="0"/>
            <a:cs typeface="Arial" panose="020B0604020202020204" pitchFamily="34" charset="0"/>
          </a:endParaRPr>
        </a:p>
      </dgm:t>
    </dgm:pt>
    <dgm:pt modelId="{D03FD6CA-40C9-448B-8569-BABEF862E536}" type="sibTrans" cxnId="{F0324CB7-7E8C-4E0D-91D5-35B5268C1518}">
      <dgm:prSet/>
      <dgm:spPr/>
      <dgm:t>
        <a:bodyPr/>
        <a:lstStyle/>
        <a:p>
          <a:endParaRPr lang="en-GB">
            <a:latin typeface="Abadi" panose="020B0604020104020204" pitchFamily="34" charset="0"/>
            <a:cs typeface="Arial" panose="020B0604020202020204" pitchFamily="34" charset="0"/>
          </a:endParaRPr>
        </a:p>
      </dgm:t>
    </dgm:pt>
    <dgm:pt modelId="{532CEF91-F80D-4B53-8351-EDAF386DAB56}">
      <dgm:prSet phldrT="[Text]"/>
      <dgm:spPr>
        <a:solidFill>
          <a:srgbClr val="CA498F"/>
        </a:solidFill>
        <a:ln>
          <a:noFill/>
        </a:ln>
      </dgm:spPr>
      <dgm:t>
        <a:bodyPr/>
        <a:lstStyle/>
        <a:p>
          <a:r>
            <a:rPr lang="en-GB" b="1" dirty="0">
              <a:latin typeface="Abadi" panose="020B0604020104020204" pitchFamily="34" charset="0"/>
              <a:cs typeface="Arial" panose="020B0604020202020204" pitchFamily="34" charset="0"/>
            </a:rPr>
            <a:t>Service</a:t>
          </a:r>
        </a:p>
      </dgm:t>
    </dgm:pt>
    <dgm:pt modelId="{CF9E502E-17EF-4E04-9AB0-B428E72E84A0}" type="parTrans" cxnId="{57733BDA-8021-44D2-BE66-F47A42A71271}">
      <dgm:prSet/>
      <dgm:spPr/>
      <dgm:t>
        <a:bodyPr/>
        <a:lstStyle/>
        <a:p>
          <a:endParaRPr lang="en-GB">
            <a:latin typeface="Abadi" panose="020B0604020104020204" pitchFamily="34" charset="0"/>
            <a:cs typeface="Arial" panose="020B0604020202020204" pitchFamily="34" charset="0"/>
          </a:endParaRPr>
        </a:p>
      </dgm:t>
    </dgm:pt>
    <dgm:pt modelId="{EC6A7469-9FCA-4176-A755-BD75B5AC432A}" type="sibTrans" cxnId="{57733BDA-8021-44D2-BE66-F47A42A71271}">
      <dgm:prSet/>
      <dgm:spPr/>
      <dgm:t>
        <a:bodyPr/>
        <a:lstStyle/>
        <a:p>
          <a:endParaRPr lang="en-GB">
            <a:latin typeface="Abadi" panose="020B0604020104020204" pitchFamily="34" charset="0"/>
            <a:cs typeface="Arial" panose="020B0604020202020204" pitchFamily="34" charset="0"/>
          </a:endParaRPr>
        </a:p>
      </dgm:t>
    </dgm:pt>
    <dgm:pt modelId="{B99AAF6E-0990-4DBA-9214-C68A4492FE5B}">
      <dgm:prSet phldrT="[Text]"/>
      <dgm:spPr>
        <a:solidFill>
          <a:srgbClr val="41B6E6"/>
        </a:solidFill>
        <a:ln>
          <a:noFill/>
        </a:ln>
      </dgm:spPr>
      <dgm:t>
        <a:bodyPr/>
        <a:lstStyle/>
        <a:p>
          <a:r>
            <a:rPr lang="en-GB" dirty="0">
              <a:latin typeface="Abadi" panose="020B0604020104020204" pitchFamily="34" charset="0"/>
              <a:cs typeface="Arial" panose="020B0604020202020204" pitchFamily="34" charset="0"/>
            </a:rPr>
            <a:t>55 – 74 </a:t>
          </a:r>
          <a:r>
            <a:rPr lang="en-GB" dirty="0" err="1">
              <a:latin typeface="Abadi" panose="020B0604020104020204" pitchFamily="34" charset="0"/>
              <a:cs typeface="Arial" panose="020B0604020202020204" pitchFamily="34" charset="0"/>
            </a:rPr>
            <a:t>yrs</a:t>
          </a:r>
          <a:r>
            <a:rPr lang="en-GB" dirty="0">
              <a:latin typeface="Abadi" panose="020B0604020104020204" pitchFamily="34" charset="0"/>
              <a:cs typeface="Arial" panose="020B0604020202020204" pitchFamily="34" charset="0"/>
            </a:rPr>
            <a:t> </a:t>
          </a:r>
        </a:p>
      </dgm:t>
    </dgm:pt>
    <dgm:pt modelId="{01DA57F0-B541-4C47-8460-B8375C8EBCEA}" type="parTrans" cxnId="{91874986-F39C-45AB-81FB-3E4F041D11C8}">
      <dgm:prSet/>
      <dgm:spPr/>
      <dgm:t>
        <a:bodyPr/>
        <a:lstStyle/>
        <a:p>
          <a:endParaRPr lang="en-GB"/>
        </a:p>
      </dgm:t>
    </dgm:pt>
    <dgm:pt modelId="{89143F0F-11D9-4762-BEDE-FD62D07B9BAA}" type="sibTrans" cxnId="{91874986-F39C-45AB-81FB-3E4F041D11C8}">
      <dgm:prSet/>
      <dgm:spPr/>
      <dgm:t>
        <a:bodyPr/>
        <a:lstStyle/>
        <a:p>
          <a:endParaRPr lang="en-GB"/>
        </a:p>
      </dgm:t>
    </dgm:pt>
    <dgm:pt modelId="{90879713-A5BB-4830-AD50-6669540C80B7}">
      <dgm:prSet phldrT="[Text]"/>
      <dgm:spPr>
        <a:solidFill>
          <a:srgbClr val="41B6E6"/>
        </a:solidFill>
        <a:ln>
          <a:noFill/>
        </a:ln>
      </dgm:spPr>
      <dgm:t>
        <a:bodyPr/>
        <a:lstStyle/>
        <a:p>
          <a:r>
            <a:rPr lang="en-GB" dirty="0">
              <a:latin typeface="Abadi" panose="020B0604020104020204" pitchFamily="34" charset="0"/>
              <a:cs typeface="Arial" panose="020B0604020202020204" pitchFamily="34" charset="0"/>
            </a:rPr>
            <a:t>Current or former smoker</a:t>
          </a:r>
        </a:p>
      </dgm:t>
    </dgm:pt>
    <dgm:pt modelId="{C5FC0F5C-FFE4-4D4C-8C87-37B643DB005C}" type="parTrans" cxnId="{4C3EE07B-F13D-4115-B61B-3EE2EB3F2EDE}">
      <dgm:prSet/>
      <dgm:spPr/>
      <dgm:t>
        <a:bodyPr/>
        <a:lstStyle/>
        <a:p>
          <a:endParaRPr lang="en-GB"/>
        </a:p>
      </dgm:t>
    </dgm:pt>
    <dgm:pt modelId="{9F3E3629-FC13-486C-B261-99ADF69B4BCA}" type="sibTrans" cxnId="{4C3EE07B-F13D-4115-B61B-3EE2EB3F2EDE}">
      <dgm:prSet/>
      <dgm:spPr/>
      <dgm:t>
        <a:bodyPr/>
        <a:lstStyle/>
        <a:p>
          <a:endParaRPr lang="en-GB"/>
        </a:p>
      </dgm:t>
    </dgm:pt>
    <dgm:pt modelId="{C6E7A699-0470-4548-B834-01CB288CF124}">
      <dgm:prSet/>
      <dgm:spPr/>
      <dgm:t>
        <a:bodyPr/>
        <a:lstStyle/>
        <a:p>
          <a:r>
            <a:rPr lang="en-GB" dirty="0">
              <a:latin typeface="Abadi" panose="020B0604020104020204" pitchFamily="34" charset="0"/>
              <a:cs typeface="Arial" panose="020B0604020202020204" pitchFamily="34" charset="0"/>
            </a:rPr>
            <a:t>F2F model with qualified nurses</a:t>
          </a:r>
        </a:p>
      </dgm:t>
    </dgm:pt>
    <dgm:pt modelId="{6A8974FE-0F54-4515-956D-6E636BBAFEF9}" type="parTrans" cxnId="{AFAF4721-DDCA-4EF4-AE3A-954312662B53}">
      <dgm:prSet/>
      <dgm:spPr/>
      <dgm:t>
        <a:bodyPr/>
        <a:lstStyle/>
        <a:p>
          <a:endParaRPr lang="en-GB"/>
        </a:p>
      </dgm:t>
    </dgm:pt>
    <dgm:pt modelId="{C366A99C-1085-491D-8BBF-1ADF47F354D1}" type="sibTrans" cxnId="{AFAF4721-DDCA-4EF4-AE3A-954312662B53}">
      <dgm:prSet/>
      <dgm:spPr/>
      <dgm:t>
        <a:bodyPr/>
        <a:lstStyle/>
        <a:p>
          <a:endParaRPr lang="en-GB"/>
        </a:p>
      </dgm:t>
    </dgm:pt>
    <dgm:pt modelId="{ECF698FC-F3F0-443C-A84A-083DF662AE1E}">
      <dgm:prSet/>
      <dgm:spPr/>
      <dgm:t>
        <a:bodyPr/>
        <a:lstStyle/>
        <a:p>
          <a:r>
            <a:rPr lang="en-GB" dirty="0">
              <a:latin typeface="Abadi" panose="020B0604020104020204" pitchFamily="34" charset="0"/>
              <a:cs typeface="Arial" panose="020B0604020202020204" pitchFamily="34" charset="0"/>
            </a:rPr>
            <a:t>Delivered in community locations</a:t>
          </a:r>
        </a:p>
      </dgm:t>
    </dgm:pt>
    <dgm:pt modelId="{83E42CDB-6A5E-4B36-B1B4-A1C72DD34541}" type="parTrans" cxnId="{CC5897CE-CD28-4E3B-B481-AEEC636A0C98}">
      <dgm:prSet/>
      <dgm:spPr/>
      <dgm:t>
        <a:bodyPr/>
        <a:lstStyle/>
        <a:p>
          <a:endParaRPr lang="en-GB"/>
        </a:p>
      </dgm:t>
    </dgm:pt>
    <dgm:pt modelId="{854939F8-99E4-4144-815E-1D451DF0F936}" type="sibTrans" cxnId="{CC5897CE-CD28-4E3B-B481-AEEC636A0C98}">
      <dgm:prSet/>
      <dgm:spPr/>
      <dgm:t>
        <a:bodyPr/>
        <a:lstStyle/>
        <a:p>
          <a:endParaRPr lang="en-GB"/>
        </a:p>
      </dgm:t>
    </dgm:pt>
    <dgm:pt modelId="{BD270E19-684E-4215-8EC3-A3D72EEB18D8}">
      <dgm:prSet/>
      <dgm:spPr/>
      <dgm:t>
        <a:bodyPr/>
        <a:lstStyle/>
        <a:p>
          <a:r>
            <a:rPr lang="en-GB" dirty="0">
              <a:latin typeface="Abadi" panose="020B0604020104020204" pitchFamily="34" charset="0"/>
              <a:cs typeface="Arial" panose="020B0604020202020204" pitchFamily="34" charset="0"/>
            </a:rPr>
            <a:t>Clinically validated tool determines risk</a:t>
          </a:r>
        </a:p>
      </dgm:t>
    </dgm:pt>
    <dgm:pt modelId="{F3C42030-46CC-4AAC-B425-41D5A1AF6D09}" type="parTrans" cxnId="{67D412AF-6560-4F63-AC4D-7C8A1A3113EC}">
      <dgm:prSet/>
      <dgm:spPr/>
      <dgm:t>
        <a:bodyPr/>
        <a:lstStyle/>
        <a:p>
          <a:endParaRPr lang="en-GB"/>
        </a:p>
      </dgm:t>
    </dgm:pt>
    <dgm:pt modelId="{B6EE4A06-EB39-40E4-B9AD-F4245505F22E}" type="sibTrans" cxnId="{67D412AF-6560-4F63-AC4D-7C8A1A3113EC}">
      <dgm:prSet/>
      <dgm:spPr/>
      <dgm:t>
        <a:bodyPr/>
        <a:lstStyle/>
        <a:p>
          <a:endParaRPr lang="en-GB"/>
        </a:p>
      </dgm:t>
    </dgm:pt>
    <dgm:pt modelId="{359A5A74-0A3B-413C-B452-E4BEE702728B}">
      <dgm:prSet/>
      <dgm:spPr/>
      <dgm:t>
        <a:bodyPr/>
        <a:lstStyle/>
        <a:p>
          <a:r>
            <a:rPr lang="en-GB" dirty="0">
              <a:latin typeface="Abadi" panose="020B0604020104020204" pitchFamily="34" charset="0"/>
              <a:cs typeface="Arial" panose="020B0604020202020204" pitchFamily="34" charset="0"/>
            </a:rPr>
            <a:t>High risk </a:t>
          </a:r>
          <a:r>
            <a:rPr lang="en-GB" dirty="0">
              <a:latin typeface="Abadi" panose="020B0604020104020204" pitchFamily="34" charset="0"/>
              <a:cs typeface="Arial" panose="020B0604020202020204" pitchFamily="34" charset="0"/>
              <a:sym typeface="Wingdings" panose="05000000000000000000" pitchFamily="2" charset="2"/>
            </a:rPr>
            <a:t> CT scan</a:t>
          </a:r>
          <a:endParaRPr lang="en-GB" dirty="0">
            <a:latin typeface="Abadi" panose="020B0604020104020204" pitchFamily="34" charset="0"/>
            <a:cs typeface="Arial" panose="020B0604020202020204" pitchFamily="34" charset="0"/>
          </a:endParaRPr>
        </a:p>
      </dgm:t>
    </dgm:pt>
    <dgm:pt modelId="{885EFEFD-DABB-4215-85C9-FD32C7F01367}" type="parTrans" cxnId="{0AE24F31-0B1B-4A7C-84C3-82C809C6684C}">
      <dgm:prSet/>
      <dgm:spPr/>
      <dgm:t>
        <a:bodyPr/>
        <a:lstStyle/>
        <a:p>
          <a:endParaRPr lang="en-GB"/>
        </a:p>
      </dgm:t>
    </dgm:pt>
    <dgm:pt modelId="{C76975DA-3417-4ADA-A06B-DC1B37CB7416}" type="sibTrans" cxnId="{0AE24F31-0B1B-4A7C-84C3-82C809C6684C}">
      <dgm:prSet/>
      <dgm:spPr/>
      <dgm:t>
        <a:bodyPr/>
        <a:lstStyle/>
        <a:p>
          <a:endParaRPr lang="en-GB"/>
        </a:p>
      </dgm:t>
    </dgm:pt>
    <dgm:pt modelId="{ABEC68A9-ADAA-4035-8BC8-DEAEC7387813}">
      <dgm:prSet/>
      <dgm:spPr/>
      <dgm:t>
        <a:bodyPr/>
        <a:lstStyle/>
        <a:p>
          <a:r>
            <a:rPr lang="en-GB" dirty="0">
              <a:latin typeface="Abadi" panose="020B0604020104020204" pitchFamily="34" charset="0"/>
              <a:cs typeface="Arial" panose="020B0604020202020204" pitchFamily="34" charset="0"/>
            </a:rPr>
            <a:t>Mon to Sat 8am to 8pm</a:t>
          </a:r>
        </a:p>
      </dgm:t>
    </dgm:pt>
    <dgm:pt modelId="{BF73B0A5-C852-43A7-8C7D-77D8B7B9500E}" type="parTrans" cxnId="{246FE62F-6544-4AF6-978E-9E0D69829179}">
      <dgm:prSet/>
      <dgm:spPr/>
      <dgm:t>
        <a:bodyPr/>
        <a:lstStyle/>
        <a:p>
          <a:endParaRPr lang="en-GB"/>
        </a:p>
      </dgm:t>
    </dgm:pt>
    <dgm:pt modelId="{FF4EE1BE-2EA9-4C30-BC24-98B46B590E61}" type="sibTrans" cxnId="{246FE62F-6544-4AF6-978E-9E0D69829179}">
      <dgm:prSet/>
      <dgm:spPr/>
      <dgm:t>
        <a:bodyPr/>
        <a:lstStyle/>
        <a:p>
          <a:endParaRPr lang="en-GB"/>
        </a:p>
      </dgm:t>
    </dgm:pt>
    <dgm:pt modelId="{D608B7DB-1B8C-4C61-B44A-7C774A77A0AF}">
      <dgm:prSet/>
      <dgm:spPr/>
      <dgm:t>
        <a:bodyPr/>
        <a:lstStyle/>
        <a:p>
          <a:r>
            <a:rPr lang="en-GB" dirty="0">
              <a:latin typeface="Abadi" panose="020B0604020104020204" pitchFamily="34" charset="0"/>
              <a:cs typeface="Arial" panose="020B0604020202020204" pitchFamily="34" charset="0"/>
            </a:rPr>
            <a:t>Surveillance</a:t>
          </a:r>
        </a:p>
      </dgm:t>
    </dgm:pt>
    <dgm:pt modelId="{50C6CF28-A53A-4183-AD74-5A64C15788C7}" type="parTrans" cxnId="{4C1E7DD7-5E01-49A4-8F80-6DF931C81A01}">
      <dgm:prSet/>
      <dgm:spPr/>
      <dgm:t>
        <a:bodyPr/>
        <a:lstStyle/>
        <a:p>
          <a:endParaRPr lang="en-GB"/>
        </a:p>
      </dgm:t>
    </dgm:pt>
    <dgm:pt modelId="{922FCFAC-B370-4F12-ABEC-928090AAB3CD}" type="sibTrans" cxnId="{4C1E7DD7-5E01-49A4-8F80-6DF931C81A01}">
      <dgm:prSet/>
      <dgm:spPr/>
      <dgm:t>
        <a:bodyPr/>
        <a:lstStyle/>
        <a:p>
          <a:endParaRPr lang="en-GB"/>
        </a:p>
      </dgm:t>
    </dgm:pt>
    <dgm:pt modelId="{5647112D-40FB-44B0-AAF5-D720C4631D0D}">
      <dgm:prSet/>
      <dgm:spPr/>
      <dgm:t>
        <a:bodyPr/>
        <a:lstStyle/>
        <a:p>
          <a:r>
            <a:rPr lang="en-GB" dirty="0">
              <a:latin typeface="Abadi" panose="020B0604020104020204" pitchFamily="34" charset="0"/>
              <a:cs typeface="Arial" panose="020B0604020202020204" pitchFamily="34" charset="0"/>
            </a:rPr>
            <a:t>Onward referral</a:t>
          </a:r>
        </a:p>
      </dgm:t>
    </dgm:pt>
    <dgm:pt modelId="{B86065C3-B5AC-44A4-BEC5-355BD16E2528}" type="parTrans" cxnId="{3FCDA396-7C28-4E14-9CEF-2DFE8E85A8D4}">
      <dgm:prSet/>
      <dgm:spPr/>
      <dgm:t>
        <a:bodyPr/>
        <a:lstStyle/>
        <a:p>
          <a:endParaRPr lang="en-GB"/>
        </a:p>
      </dgm:t>
    </dgm:pt>
    <dgm:pt modelId="{08998C9E-F3DD-4E9E-B44D-EBED3C66B514}" type="sibTrans" cxnId="{3FCDA396-7C28-4E14-9CEF-2DFE8E85A8D4}">
      <dgm:prSet/>
      <dgm:spPr/>
      <dgm:t>
        <a:bodyPr/>
        <a:lstStyle/>
        <a:p>
          <a:endParaRPr lang="en-GB"/>
        </a:p>
      </dgm:t>
    </dgm:pt>
    <dgm:pt modelId="{B8B5BD42-32AD-4470-A5D0-7997310C559F}">
      <dgm:prSet phldrT="[Text]"/>
      <dgm:spPr>
        <a:solidFill>
          <a:srgbClr val="41B6E6"/>
        </a:solidFill>
        <a:ln>
          <a:noFill/>
        </a:ln>
      </dgm:spPr>
      <dgm:t>
        <a:bodyPr/>
        <a:lstStyle/>
        <a:p>
          <a:r>
            <a:rPr lang="en-GB" dirty="0">
              <a:latin typeface="Abadi" panose="020B0604020104020204" pitchFamily="34" charset="0"/>
              <a:cs typeface="Arial" panose="020B0604020202020204" pitchFamily="34" charset="0"/>
            </a:rPr>
            <a:t>Small number of exclusion criteria </a:t>
          </a:r>
        </a:p>
      </dgm:t>
    </dgm:pt>
    <dgm:pt modelId="{2EE3999D-9807-4601-9A22-B287CC4C919B}" type="parTrans" cxnId="{D1C64C27-D706-4169-9A10-F599AC0879D2}">
      <dgm:prSet/>
      <dgm:spPr/>
      <dgm:t>
        <a:bodyPr/>
        <a:lstStyle/>
        <a:p>
          <a:endParaRPr lang="en-GB"/>
        </a:p>
      </dgm:t>
    </dgm:pt>
    <dgm:pt modelId="{4707E134-E37A-4E8F-8D19-4DB6B1B30E0A}" type="sibTrans" cxnId="{D1C64C27-D706-4169-9A10-F599AC0879D2}">
      <dgm:prSet/>
      <dgm:spPr/>
      <dgm:t>
        <a:bodyPr/>
        <a:lstStyle/>
        <a:p>
          <a:endParaRPr lang="en-GB"/>
        </a:p>
      </dgm:t>
    </dgm:pt>
    <dgm:pt modelId="{15B9C490-5ED7-409F-9AC7-8B95FE11AC34}" type="pres">
      <dgm:prSet presAssocID="{FD83500A-85AE-49D6-AC99-99110F62A2BA}" presName="diagram" presStyleCnt="0">
        <dgm:presLayoutVars>
          <dgm:dir/>
          <dgm:resizeHandles val="exact"/>
        </dgm:presLayoutVars>
      </dgm:prSet>
      <dgm:spPr/>
    </dgm:pt>
    <dgm:pt modelId="{0ADA2EA1-F6DA-4E03-A9BB-EA26E46BB282}" type="pres">
      <dgm:prSet presAssocID="{8C528946-25C8-4FB8-AF72-58519E105B82}" presName="node" presStyleLbl="node1" presStyleIdx="0" presStyleCnt="3">
        <dgm:presLayoutVars>
          <dgm:bulletEnabled val="1"/>
        </dgm:presLayoutVars>
      </dgm:prSet>
      <dgm:spPr/>
    </dgm:pt>
    <dgm:pt modelId="{26E90C5D-7B96-46F2-A060-494E8A011ABB}" type="pres">
      <dgm:prSet presAssocID="{86BF823D-696C-4890-8D2C-AE170579FBB2}" presName="sibTrans" presStyleCnt="0"/>
      <dgm:spPr/>
    </dgm:pt>
    <dgm:pt modelId="{C2817505-1327-433B-B0DD-809EFB9171AF}" type="pres">
      <dgm:prSet presAssocID="{B277C624-8DD7-44AD-BB65-B20A7ED58DA3}" presName="node" presStyleLbl="node1" presStyleIdx="1" presStyleCnt="3">
        <dgm:presLayoutVars>
          <dgm:bulletEnabled val="1"/>
        </dgm:presLayoutVars>
      </dgm:prSet>
      <dgm:spPr/>
    </dgm:pt>
    <dgm:pt modelId="{741E9917-9A6D-4047-B55A-A81AFC0263C5}" type="pres">
      <dgm:prSet presAssocID="{D03FD6CA-40C9-448B-8569-BABEF862E536}" presName="sibTrans" presStyleCnt="0"/>
      <dgm:spPr/>
    </dgm:pt>
    <dgm:pt modelId="{F4ED2523-87B2-4DD7-A098-DF242F1E30BD}" type="pres">
      <dgm:prSet presAssocID="{532CEF91-F80D-4B53-8351-EDAF386DAB56}" presName="node" presStyleLbl="node1" presStyleIdx="2" presStyleCnt="3">
        <dgm:presLayoutVars>
          <dgm:bulletEnabled val="1"/>
        </dgm:presLayoutVars>
      </dgm:prSet>
      <dgm:spPr/>
    </dgm:pt>
  </dgm:ptLst>
  <dgm:cxnLst>
    <dgm:cxn modelId="{63CB1400-695A-4460-B8CA-D3996F98F1C6}" type="presOf" srcId="{532CEF91-F80D-4B53-8351-EDAF386DAB56}" destId="{F4ED2523-87B2-4DD7-A098-DF242F1E30BD}" srcOrd="0" destOrd="0" presId="urn:microsoft.com/office/officeart/2005/8/layout/default"/>
    <dgm:cxn modelId="{46004406-5DF3-4C83-A0E1-48D51E43E252}" type="presOf" srcId="{359A5A74-0A3B-413C-B452-E4BEE702728B}" destId="{F4ED2523-87B2-4DD7-A098-DF242F1E30BD}" srcOrd="0" destOrd="2" presId="urn:microsoft.com/office/officeart/2005/8/layout/default"/>
    <dgm:cxn modelId="{75749209-5693-4FAA-89BF-2AC677A0CB34}" type="presOf" srcId="{5647112D-40FB-44B0-AAF5-D720C4631D0D}" destId="{F4ED2523-87B2-4DD7-A098-DF242F1E30BD}" srcOrd="0" destOrd="4" presId="urn:microsoft.com/office/officeart/2005/8/layout/default"/>
    <dgm:cxn modelId="{AFAF4721-DDCA-4EF4-AE3A-954312662B53}" srcId="{B277C624-8DD7-44AD-BB65-B20A7ED58DA3}" destId="{C6E7A699-0470-4548-B834-01CB288CF124}" srcOrd="0" destOrd="0" parTransId="{6A8974FE-0F54-4515-956D-6E636BBAFEF9}" sibTransId="{C366A99C-1085-491D-8BBF-1ADF47F354D1}"/>
    <dgm:cxn modelId="{D1C64C27-D706-4169-9A10-F599AC0879D2}" srcId="{8C528946-25C8-4FB8-AF72-58519E105B82}" destId="{B8B5BD42-32AD-4470-A5D0-7997310C559F}" srcOrd="2" destOrd="0" parTransId="{2EE3999D-9807-4601-9A22-B287CC4C919B}" sibTransId="{4707E134-E37A-4E8F-8D19-4DB6B1B30E0A}"/>
    <dgm:cxn modelId="{246FE62F-6544-4AF6-978E-9E0D69829179}" srcId="{B277C624-8DD7-44AD-BB65-B20A7ED58DA3}" destId="{ABEC68A9-ADAA-4035-8BC8-DEAEC7387813}" srcOrd="2" destOrd="0" parTransId="{BF73B0A5-C852-43A7-8C7D-77D8B7B9500E}" sibTransId="{FF4EE1BE-2EA9-4C30-BC24-98B46B590E61}"/>
    <dgm:cxn modelId="{0AE24F31-0B1B-4A7C-84C3-82C809C6684C}" srcId="{532CEF91-F80D-4B53-8351-EDAF386DAB56}" destId="{359A5A74-0A3B-413C-B452-E4BEE702728B}" srcOrd="1" destOrd="0" parTransId="{885EFEFD-DABB-4215-85C9-FD32C7F01367}" sibTransId="{C76975DA-3417-4ADA-A06B-DC1B37CB7416}"/>
    <dgm:cxn modelId="{2E752437-E2BE-4A05-B93E-23E1A4C3DB16}" type="presOf" srcId="{C6E7A699-0470-4548-B834-01CB288CF124}" destId="{C2817505-1327-433B-B0DD-809EFB9171AF}" srcOrd="0" destOrd="1" presId="urn:microsoft.com/office/officeart/2005/8/layout/default"/>
    <dgm:cxn modelId="{E6D75F44-F2F2-4E17-BA91-13F81894FC49}" type="presOf" srcId="{90879713-A5BB-4830-AD50-6669540C80B7}" destId="{0ADA2EA1-F6DA-4E03-A9BB-EA26E46BB282}" srcOrd="0" destOrd="2" presId="urn:microsoft.com/office/officeart/2005/8/layout/default"/>
    <dgm:cxn modelId="{55AE3B49-0638-4ACD-96AF-84CDE4E957B2}" type="presOf" srcId="{BD270E19-684E-4215-8EC3-A3D72EEB18D8}" destId="{F4ED2523-87B2-4DD7-A098-DF242F1E30BD}" srcOrd="0" destOrd="1" presId="urn:microsoft.com/office/officeart/2005/8/layout/default"/>
    <dgm:cxn modelId="{2B175E4D-CA83-46A9-B715-D97EB46B4B34}" type="presOf" srcId="{ECF698FC-F3F0-443C-A84A-083DF662AE1E}" destId="{C2817505-1327-433B-B0DD-809EFB9171AF}" srcOrd="0" destOrd="2" presId="urn:microsoft.com/office/officeart/2005/8/layout/default"/>
    <dgm:cxn modelId="{3DC7FE4D-B0E2-4D2A-9C01-A0A25C948AA2}" type="presOf" srcId="{D608B7DB-1B8C-4C61-B44A-7C774A77A0AF}" destId="{F4ED2523-87B2-4DD7-A098-DF242F1E30BD}" srcOrd="0" destOrd="3" presId="urn:microsoft.com/office/officeart/2005/8/layout/default"/>
    <dgm:cxn modelId="{B9331056-727A-4F09-B6D8-97C258F81A6A}" type="presOf" srcId="{B99AAF6E-0990-4DBA-9214-C68A4492FE5B}" destId="{0ADA2EA1-F6DA-4E03-A9BB-EA26E46BB282}" srcOrd="0" destOrd="1" presId="urn:microsoft.com/office/officeart/2005/8/layout/default"/>
    <dgm:cxn modelId="{93244377-424B-4382-BBFF-54B079AC573C}" type="presOf" srcId="{8C528946-25C8-4FB8-AF72-58519E105B82}" destId="{0ADA2EA1-F6DA-4E03-A9BB-EA26E46BB282}" srcOrd="0" destOrd="0" presId="urn:microsoft.com/office/officeart/2005/8/layout/default"/>
    <dgm:cxn modelId="{42B3327A-6433-4FD0-8F81-969BA776F6B9}" type="presOf" srcId="{ABEC68A9-ADAA-4035-8BC8-DEAEC7387813}" destId="{C2817505-1327-433B-B0DD-809EFB9171AF}" srcOrd="0" destOrd="3" presId="urn:microsoft.com/office/officeart/2005/8/layout/default"/>
    <dgm:cxn modelId="{4C3EE07B-F13D-4115-B61B-3EE2EB3F2EDE}" srcId="{8C528946-25C8-4FB8-AF72-58519E105B82}" destId="{90879713-A5BB-4830-AD50-6669540C80B7}" srcOrd="1" destOrd="0" parTransId="{C5FC0F5C-FFE4-4D4C-8C87-37B643DB005C}" sibTransId="{9F3E3629-FC13-486C-B261-99ADF69B4BCA}"/>
    <dgm:cxn modelId="{91874986-F39C-45AB-81FB-3E4F041D11C8}" srcId="{8C528946-25C8-4FB8-AF72-58519E105B82}" destId="{B99AAF6E-0990-4DBA-9214-C68A4492FE5B}" srcOrd="0" destOrd="0" parTransId="{01DA57F0-B541-4C47-8460-B8375C8EBCEA}" sibTransId="{89143F0F-11D9-4762-BEDE-FD62D07B9BAA}"/>
    <dgm:cxn modelId="{3FCDA396-7C28-4E14-9CEF-2DFE8E85A8D4}" srcId="{532CEF91-F80D-4B53-8351-EDAF386DAB56}" destId="{5647112D-40FB-44B0-AAF5-D720C4631D0D}" srcOrd="3" destOrd="0" parTransId="{B86065C3-B5AC-44A4-BEC5-355BD16E2528}" sibTransId="{08998C9E-F3DD-4E9E-B44D-EBED3C66B514}"/>
    <dgm:cxn modelId="{67D412AF-6560-4F63-AC4D-7C8A1A3113EC}" srcId="{532CEF91-F80D-4B53-8351-EDAF386DAB56}" destId="{BD270E19-684E-4215-8EC3-A3D72EEB18D8}" srcOrd="0" destOrd="0" parTransId="{F3C42030-46CC-4AAC-B425-41D5A1AF6D09}" sibTransId="{B6EE4A06-EB39-40E4-B9AD-F4245505F22E}"/>
    <dgm:cxn modelId="{F0324CB7-7E8C-4E0D-91D5-35B5268C1518}" srcId="{FD83500A-85AE-49D6-AC99-99110F62A2BA}" destId="{B277C624-8DD7-44AD-BB65-B20A7ED58DA3}" srcOrd="1" destOrd="0" parTransId="{129755B1-71A5-4C74-B39B-9E5482E2F114}" sibTransId="{D03FD6CA-40C9-448B-8569-BABEF862E536}"/>
    <dgm:cxn modelId="{EB0E03C0-2DEE-4D90-BCFC-09838E8464C0}" type="presOf" srcId="{B8B5BD42-32AD-4470-A5D0-7997310C559F}" destId="{0ADA2EA1-F6DA-4E03-A9BB-EA26E46BB282}" srcOrd="0" destOrd="3" presId="urn:microsoft.com/office/officeart/2005/8/layout/default"/>
    <dgm:cxn modelId="{CC5897CE-CD28-4E3B-B481-AEEC636A0C98}" srcId="{B277C624-8DD7-44AD-BB65-B20A7ED58DA3}" destId="{ECF698FC-F3F0-443C-A84A-083DF662AE1E}" srcOrd="1" destOrd="0" parTransId="{83E42CDB-6A5E-4B36-B1B4-A1C72DD34541}" sibTransId="{854939F8-99E4-4144-815E-1D451DF0F936}"/>
    <dgm:cxn modelId="{4C1E7DD7-5E01-49A4-8F80-6DF931C81A01}" srcId="{532CEF91-F80D-4B53-8351-EDAF386DAB56}" destId="{D608B7DB-1B8C-4C61-B44A-7C774A77A0AF}" srcOrd="2" destOrd="0" parTransId="{50C6CF28-A53A-4183-AD74-5A64C15788C7}" sibTransId="{922FCFAC-B370-4F12-ABEC-928090AAB3CD}"/>
    <dgm:cxn modelId="{57733BDA-8021-44D2-BE66-F47A42A71271}" srcId="{FD83500A-85AE-49D6-AC99-99110F62A2BA}" destId="{532CEF91-F80D-4B53-8351-EDAF386DAB56}" srcOrd="2" destOrd="0" parTransId="{CF9E502E-17EF-4E04-9AB0-B428E72E84A0}" sibTransId="{EC6A7469-9FCA-4176-A755-BD75B5AC432A}"/>
    <dgm:cxn modelId="{C0F9F9DC-F869-4859-9119-F706FBFD456B}" srcId="{FD83500A-85AE-49D6-AC99-99110F62A2BA}" destId="{8C528946-25C8-4FB8-AF72-58519E105B82}" srcOrd="0" destOrd="0" parTransId="{DBF6F50A-0956-4BA3-9DA3-D0E0F85F91D1}" sibTransId="{86BF823D-696C-4890-8D2C-AE170579FBB2}"/>
    <dgm:cxn modelId="{21BB36E4-82B8-44C9-B62E-2CF00F012CEA}" type="presOf" srcId="{B277C624-8DD7-44AD-BB65-B20A7ED58DA3}" destId="{C2817505-1327-433B-B0DD-809EFB9171AF}" srcOrd="0" destOrd="0" presId="urn:microsoft.com/office/officeart/2005/8/layout/default"/>
    <dgm:cxn modelId="{D974ADF2-FC95-4801-9E99-45A93719852F}" type="presOf" srcId="{FD83500A-85AE-49D6-AC99-99110F62A2BA}" destId="{15B9C490-5ED7-409F-9AC7-8B95FE11AC34}" srcOrd="0" destOrd="0" presId="urn:microsoft.com/office/officeart/2005/8/layout/default"/>
    <dgm:cxn modelId="{B0343CB9-DED3-4A0E-B097-CB220D4CDC1C}" type="presParOf" srcId="{15B9C490-5ED7-409F-9AC7-8B95FE11AC34}" destId="{0ADA2EA1-F6DA-4E03-A9BB-EA26E46BB282}" srcOrd="0" destOrd="0" presId="urn:microsoft.com/office/officeart/2005/8/layout/default"/>
    <dgm:cxn modelId="{9E24402B-803C-42B7-9321-A6573415F208}" type="presParOf" srcId="{15B9C490-5ED7-409F-9AC7-8B95FE11AC34}" destId="{26E90C5D-7B96-46F2-A060-494E8A011ABB}" srcOrd="1" destOrd="0" presId="urn:microsoft.com/office/officeart/2005/8/layout/default"/>
    <dgm:cxn modelId="{FB8C141E-12B6-4FC3-9312-A9044D6C9B0F}" type="presParOf" srcId="{15B9C490-5ED7-409F-9AC7-8B95FE11AC34}" destId="{C2817505-1327-433B-B0DD-809EFB9171AF}" srcOrd="2" destOrd="0" presId="urn:microsoft.com/office/officeart/2005/8/layout/default"/>
    <dgm:cxn modelId="{ED7C24A8-6308-4B24-8F88-BE3669181701}" type="presParOf" srcId="{15B9C490-5ED7-409F-9AC7-8B95FE11AC34}" destId="{741E9917-9A6D-4047-B55A-A81AFC0263C5}" srcOrd="3" destOrd="0" presId="urn:microsoft.com/office/officeart/2005/8/layout/default"/>
    <dgm:cxn modelId="{39C83006-19C7-4F88-B765-9A18B2639E2B}" type="presParOf" srcId="{15B9C490-5ED7-409F-9AC7-8B95FE11AC34}" destId="{F4ED2523-87B2-4DD7-A098-DF242F1E30BD}" srcOrd="4" destOrd="0" presId="urn:microsoft.com/office/officeart/2005/8/layout/defaul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DA2EA1-F6DA-4E03-A9BB-EA26E46BB282}">
      <dsp:nvSpPr>
        <dsp:cNvPr id="0" name=""/>
        <dsp:cNvSpPr/>
      </dsp:nvSpPr>
      <dsp:spPr>
        <a:xfrm>
          <a:off x="0" y="371158"/>
          <a:ext cx="2488946" cy="1493367"/>
        </a:xfrm>
        <a:prstGeom prst="rect">
          <a:avLst/>
        </a:prstGeom>
        <a:solidFill>
          <a:srgbClr val="41B6E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latin typeface="Abadi" panose="020B0604020104020204" pitchFamily="34" charset="0"/>
              <a:cs typeface="Arial" panose="020B0604020202020204" pitchFamily="34" charset="0"/>
            </a:rPr>
            <a:t>Eligibility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Abadi" panose="020B0604020104020204" pitchFamily="34" charset="0"/>
              <a:cs typeface="Arial" panose="020B0604020202020204" pitchFamily="34" charset="0"/>
            </a:rPr>
            <a:t>55 – 74 </a:t>
          </a:r>
          <a:r>
            <a:rPr lang="en-GB" sz="1400" kern="1200" dirty="0" err="1">
              <a:latin typeface="Abadi" panose="020B0604020104020204" pitchFamily="34" charset="0"/>
              <a:cs typeface="Arial" panose="020B0604020202020204" pitchFamily="34" charset="0"/>
            </a:rPr>
            <a:t>yrs</a:t>
          </a:r>
          <a:r>
            <a:rPr lang="en-GB" sz="1400" kern="1200" dirty="0">
              <a:latin typeface="Abadi" panose="020B0604020104020204" pitchFamily="34" charset="0"/>
              <a:cs typeface="Arial" panose="020B0604020202020204" pitchFamily="34" charset="0"/>
            </a:rPr>
            <a:t>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Abadi" panose="020B0604020104020204" pitchFamily="34" charset="0"/>
              <a:cs typeface="Arial" panose="020B0604020202020204" pitchFamily="34" charset="0"/>
            </a:rPr>
            <a:t>Current or former smoker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Abadi" panose="020B0604020104020204" pitchFamily="34" charset="0"/>
              <a:cs typeface="Arial" panose="020B0604020202020204" pitchFamily="34" charset="0"/>
            </a:rPr>
            <a:t>Small number of exclusion criteria </a:t>
          </a:r>
        </a:p>
      </dsp:txBody>
      <dsp:txXfrm>
        <a:off x="0" y="371158"/>
        <a:ext cx="2488946" cy="1493367"/>
      </dsp:txXfrm>
    </dsp:sp>
    <dsp:sp modelId="{C2817505-1327-433B-B0DD-809EFB9171AF}">
      <dsp:nvSpPr>
        <dsp:cNvPr id="0" name=""/>
        <dsp:cNvSpPr/>
      </dsp:nvSpPr>
      <dsp:spPr>
        <a:xfrm>
          <a:off x="0" y="2113420"/>
          <a:ext cx="2488946" cy="1493367"/>
        </a:xfrm>
        <a:prstGeom prst="rect">
          <a:avLst/>
        </a:prstGeom>
        <a:solidFill>
          <a:srgbClr val="005FB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latin typeface="Abadi" panose="020B0604020104020204" pitchFamily="34" charset="0"/>
              <a:cs typeface="Arial" panose="020B0604020202020204" pitchFamily="34" charset="0"/>
            </a:rPr>
            <a:t>Delivery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Abadi" panose="020B0604020104020204" pitchFamily="34" charset="0"/>
              <a:cs typeface="Arial" panose="020B0604020202020204" pitchFamily="34" charset="0"/>
            </a:rPr>
            <a:t>F2F model with qualified nurses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Abadi" panose="020B0604020104020204" pitchFamily="34" charset="0"/>
              <a:cs typeface="Arial" panose="020B0604020202020204" pitchFamily="34" charset="0"/>
            </a:rPr>
            <a:t>Delivered in community locations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Abadi" panose="020B0604020104020204" pitchFamily="34" charset="0"/>
              <a:cs typeface="Arial" panose="020B0604020202020204" pitchFamily="34" charset="0"/>
            </a:rPr>
            <a:t>Mon to Sat 8am to 8pm</a:t>
          </a:r>
        </a:p>
      </dsp:txBody>
      <dsp:txXfrm>
        <a:off x="0" y="2113420"/>
        <a:ext cx="2488946" cy="1493367"/>
      </dsp:txXfrm>
    </dsp:sp>
    <dsp:sp modelId="{F4ED2523-87B2-4DD7-A098-DF242F1E30BD}">
      <dsp:nvSpPr>
        <dsp:cNvPr id="0" name=""/>
        <dsp:cNvSpPr/>
      </dsp:nvSpPr>
      <dsp:spPr>
        <a:xfrm>
          <a:off x="0" y="3855682"/>
          <a:ext cx="2488946" cy="1493367"/>
        </a:xfrm>
        <a:prstGeom prst="rect">
          <a:avLst/>
        </a:prstGeom>
        <a:solidFill>
          <a:srgbClr val="CA498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latin typeface="Abadi" panose="020B0604020104020204" pitchFamily="34" charset="0"/>
              <a:cs typeface="Arial" panose="020B0604020202020204" pitchFamily="34" charset="0"/>
            </a:rPr>
            <a:t>Service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Abadi" panose="020B0604020104020204" pitchFamily="34" charset="0"/>
              <a:cs typeface="Arial" panose="020B0604020202020204" pitchFamily="34" charset="0"/>
            </a:rPr>
            <a:t>Clinically validated tool determines risk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Abadi" panose="020B0604020104020204" pitchFamily="34" charset="0"/>
              <a:cs typeface="Arial" panose="020B0604020202020204" pitchFamily="34" charset="0"/>
            </a:rPr>
            <a:t>High risk </a:t>
          </a:r>
          <a:r>
            <a:rPr lang="en-GB" sz="1400" kern="1200" dirty="0">
              <a:latin typeface="Abadi" panose="020B0604020104020204" pitchFamily="34" charset="0"/>
              <a:cs typeface="Arial" panose="020B0604020202020204" pitchFamily="34" charset="0"/>
              <a:sym typeface="Wingdings" panose="05000000000000000000" pitchFamily="2" charset="2"/>
            </a:rPr>
            <a:t> CT scan</a:t>
          </a:r>
          <a:endParaRPr lang="en-GB" sz="1400" kern="1200" dirty="0">
            <a:latin typeface="Abadi" panose="020B060402010402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Abadi" panose="020B0604020104020204" pitchFamily="34" charset="0"/>
              <a:cs typeface="Arial" panose="020B0604020202020204" pitchFamily="34" charset="0"/>
            </a:rPr>
            <a:t>Surveillance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Abadi" panose="020B0604020104020204" pitchFamily="34" charset="0"/>
              <a:cs typeface="Arial" panose="020B0604020202020204" pitchFamily="34" charset="0"/>
            </a:rPr>
            <a:t>Onward referral</a:t>
          </a:r>
        </a:p>
      </dsp:txBody>
      <dsp:txXfrm>
        <a:off x="0" y="3855682"/>
        <a:ext cx="2488946" cy="14933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25592-8587-465E-8889-D6A167A6F42B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CFE9A-FAA9-4025-8442-231D02FFEB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455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11" Type="http://schemas.openxmlformats.org/officeDocument/2006/relationships/image" Target="../media/image18.svg"/><Relationship Id="rId5" Type="http://schemas.openxmlformats.org/officeDocument/2006/relationships/image" Target="../media/image22.svg"/><Relationship Id="rId10" Type="http://schemas.openxmlformats.org/officeDocument/2006/relationships/image" Target="../media/image17.png"/><Relationship Id="rId4" Type="http://schemas.openxmlformats.org/officeDocument/2006/relationships/image" Target="../media/image21.png"/><Relationship Id="rId9" Type="http://schemas.openxmlformats.org/officeDocument/2006/relationships/image" Target="../media/image7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9.sv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emf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9.sv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11" Type="http://schemas.openxmlformats.org/officeDocument/2006/relationships/image" Target="../media/image18.svg"/><Relationship Id="rId5" Type="http://schemas.openxmlformats.org/officeDocument/2006/relationships/image" Target="../media/image22.svg"/><Relationship Id="rId10" Type="http://schemas.openxmlformats.org/officeDocument/2006/relationships/image" Target="../media/image17.png"/><Relationship Id="rId4" Type="http://schemas.openxmlformats.org/officeDocument/2006/relationships/image" Target="../media/image21.png"/><Relationship Id="rId9" Type="http://schemas.openxmlformats.org/officeDocument/2006/relationships/image" Target="../media/image7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icture Placeholder 125">
            <a:extLst>
              <a:ext uri="{FF2B5EF4-FFF2-40B4-BE49-F238E27FC236}">
                <a16:creationId xmlns:a16="http://schemas.microsoft.com/office/drawing/2014/main" id="{9A527103-7F4C-9F70-8390-57D24D25A89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314" y="12660"/>
            <a:ext cx="5036524" cy="6862751"/>
          </a:xfrm>
          <a:custGeom>
            <a:avLst/>
            <a:gdLst>
              <a:gd name="connsiteX0" fmla="*/ 3239094 w 8305019"/>
              <a:gd name="connsiteY0" fmla="*/ 11316866 h 11317184"/>
              <a:gd name="connsiteX1" fmla="*/ 4721517 w 8305019"/>
              <a:gd name="connsiteY1" fmla="*/ 11316866 h 11317184"/>
              <a:gd name="connsiteX2" fmla="*/ 4719058 w 8305019"/>
              <a:gd name="connsiteY2" fmla="*/ 11317142 h 11317184"/>
              <a:gd name="connsiteX3" fmla="*/ 4717897 w 8305019"/>
              <a:gd name="connsiteY3" fmla="*/ 11317184 h 11317184"/>
              <a:gd name="connsiteX4" fmla="*/ 3403507 w 8305019"/>
              <a:gd name="connsiteY4" fmla="*/ 11317184 h 11317184"/>
              <a:gd name="connsiteX5" fmla="*/ 0 w 8305019"/>
              <a:gd name="connsiteY5" fmla="*/ 0 h 11317184"/>
              <a:gd name="connsiteX6" fmla="*/ 4672878 w 8305019"/>
              <a:gd name="connsiteY6" fmla="*/ 9110 h 11317184"/>
              <a:gd name="connsiteX7" fmla="*/ 4740947 w 8305019"/>
              <a:gd name="connsiteY7" fmla="*/ 11831 h 11317184"/>
              <a:gd name="connsiteX8" fmla="*/ 4808019 w 8305019"/>
              <a:gd name="connsiteY8" fmla="*/ 19628 h 11317184"/>
              <a:gd name="connsiteX9" fmla="*/ 4873853 w 8305019"/>
              <a:gd name="connsiteY9" fmla="*/ 32361 h 11317184"/>
              <a:gd name="connsiteX10" fmla="*/ 4938203 w 8305019"/>
              <a:gd name="connsiteY10" fmla="*/ 49889 h 11317184"/>
              <a:gd name="connsiteX11" fmla="*/ 5000828 w 8305019"/>
              <a:gd name="connsiteY11" fmla="*/ 72072 h 11317184"/>
              <a:gd name="connsiteX12" fmla="*/ 5061485 w 8305019"/>
              <a:gd name="connsiteY12" fmla="*/ 98768 h 11317184"/>
              <a:gd name="connsiteX13" fmla="*/ 5119931 w 8305019"/>
              <a:gd name="connsiteY13" fmla="*/ 129836 h 11317184"/>
              <a:gd name="connsiteX14" fmla="*/ 5175922 w 8305019"/>
              <a:gd name="connsiteY14" fmla="*/ 165134 h 11317184"/>
              <a:gd name="connsiteX15" fmla="*/ 5229216 w 8305019"/>
              <a:gd name="connsiteY15" fmla="*/ 204525 h 11317184"/>
              <a:gd name="connsiteX16" fmla="*/ 5279570 w 8305019"/>
              <a:gd name="connsiteY16" fmla="*/ 247863 h 11317184"/>
              <a:gd name="connsiteX17" fmla="*/ 5326742 w 8305019"/>
              <a:gd name="connsiteY17" fmla="*/ 295012 h 11317184"/>
              <a:gd name="connsiteX18" fmla="*/ 5370486 w 8305019"/>
              <a:gd name="connsiteY18" fmla="*/ 345827 h 11317184"/>
              <a:gd name="connsiteX19" fmla="*/ 5410561 w 8305019"/>
              <a:gd name="connsiteY19" fmla="*/ 400169 h 11317184"/>
              <a:gd name="connsiteX20" fmla="*/ 5446725 w 8305019"/>
              <a:gd name="connsiteY20" fmla="*/ 457898 h 11317184"/>
              <a:gd name="connsiteX21" fmla="*/ 8186044 w 8305019"/>
              <a:gd name="connsiteY21" fmla="*/ 5223989 h 11317184"/>
              <a:gd name="connsiteX22" fmla="*/ 8217722 w 8305019"/>
              <a:gd name="connsiteY22" fmla="*/ 5284296 h 11317184"/>
              <a:gd name="connsiteX23" fmla="*/ 8244505 w 8305019"/>
              <a:gd name="connsiteY23" fmla="*/ 5346278 h 11317184"/>
              <a:gd name="connsiteX24" fmla="*/ 8266394 w 8305019"/>
              <a:gd name="connsiteY24" fmla="*/ 5409654 h 11317184"/>
              <a:gd name="connsiteX25" fmla="*/ 8283390 w 8305019"/>
              <a:gd name="connsiteY25" fmla="*/ 5474146 h 11317184"/>
              <a:gd name="connsiteX26" fmla="*/ 8295493 w 8305019"/>
              <a:gd name="connsiteY26" fmla="*/ 5539470 h 11317184"/>
              <a:gd name="connsiteX27" fmla="*/ 8302702 w 8305019"/>
              <a:gd name="connsiteY27" fmla="*/ 5605348 h 11317184"/>
              <a:gd name="connsiteX28" fmla="*/ 8305019 w 8305019"/>
              <a:gd name="connsiteY28" fmla="*/ 5671497 h 11317184"/>
              <a:gd name="connsiteX29" fmla="*/ 8302444 w 8305019"/>
              <a:gd name="connsiteY29" fmla="*/ 5737636 h 11317184"/>
              <a:gd name="connsiteX30" fmla="*/ 8294978 w 8305019"/>
              <a:gd name="connsiteY30" fmla="*/ 5803484 h 11317184"/>
              <a:gd name="connsiteX31" fmla="*/ 8282622 w 8305019"/>
              <a:gd name="connsiteY31" fmla="*/ 5868762 h 11317184"/>
              <a:gd name="connsiteX32" fmla="*/ 8265374 w 8305019"/>
              <a:gd name="connsiteY32" fmla="*/ 5933188 h 11317184"/>
              <a:gd name="connsiteX33" fmla="*/ 8243237 w 8305019"/>
              <a:gd name="connsiteY33" fmla="*/ 5996480 h 11317184"/>
              <a:gd name="connsiteX34" fmla="*/ 8216210 w 8305019"/>
              <a:gd name="connsiteY34" fmla="*/ 6058359 h 11317184"/>
              <a:gd name="connsiteX35" fmla="*/ 8184295 w 8305019"/>
              <a:gd name="connsiteY35" fmla="*/ 6118542 h 11317184"/>
              <a:gd name="connsiteX36" fmla="*/ 5718392 w 8305019"/>
              <a:gd name="connsiteY36" fmla="*/ 10370614 h 11317184"/>
              <a:gd name="connsiteX37" fmla="*/ 2792183 w 8305019"/>
              <a:gd name="connsiteY37" fmla="*/ 7726805 h 11317184"/>
              <a:gd name="connsiteX38" fmla="*/ 2752940 w 8305019"/>
              <a:gd name="connsiteY38" fmla="*/ 7694190 h 11317184"/>
              <a:gd name="connsiteX39" fmla="*/ 2711554 w 8305019"/>
              <a:gd name="connsiteY39" fmla="*/ 7665152 h 11317184"/>
              <a:gd name="connsiteX40" fmla="*/ 2668264 w 8305019"/>
              <a:gd name="connsiteY40" fmla="*/ 7639739 h 11317184"/>
              <a:gd name="connsiteX41" fmla="*/ 2623311 w 8305019"/>
              <a:gd name="connsiteY41" fmla="*/ 7618002 h 11317184"/>
              <a:gd name="connsiteX42" fmla="*/ 2576935 w 8305019"/>
              <a:gd name="connsiteY42" fmla="*/ 7599992 h 11317184"/>
              <a:gd name="connsiteX43" fmla="*/ 2529376 w 8305019"/>
              <a:gd name="connsiteY43" fmla="*/ 7585761 h 11317184"/>
              <a:gd name="connsiteX44" fmla="*/ 2480874 w 8305019"/>
              <a:gd name="connsiteY44" fmla="*/ 7575357 h 11317184"/>
              <a:gd name="connsiteX45" fmla="*/ 2431669 w 8305019"/>
              <a:gd name="connsiteY45" fmla="*/ 7568833 h 11317184"/>
              <a:gd name="connsiteX46" fmla="*/ 2382001 w 8305019"/>
              <a:gd name="connsiteY46" fmla="*/ 7566239 h 11317184"/>
              <a:gd name="connsiteX47" fmla="*/ 2332110 w 8305019"/>
              <a:gd name="connsiteY47" fmla="*/ 7567624 h 11317184"/>
              <a:gd name="connsiteX48" fmla="*/ 2282236 w 8305019"/>
              <a:gd name="connsiteY48" fmla="*/ 7573041 h 11317184"/>
              <a:gd name="connsiteX49" fmla="*/ 2232620 w 8305019"/>
              <a:gd name="connsiteY49" fmla="*/ 7582539 h 11317184"/>
              <a:gd name="connsiteX50" fmla="*/ 2183500 w 8305019"/>
              <a:gd name="connsiteY50" fmla="*/ 7596170 h 11317184"/>
              <a:gd name="connsiteX51" fmla="*/ 0 w 8305019"/>
              <a:gd name="connsiteY51" fmla="*/ 8301468 h 11317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305019" h="11317184">
                <a:moveTo>
                  <a:pt x="3239094" y="11316866"/>
                </a:moveTo>
                <a:lnTo>
                  <a:pt x="4721517" y="11316866"/>
                </a:lnTo>
                <a:lnTo>
                  <a:pt x="4719058" y="11317142"/>
                </a:lnTo>
                <a:lnTo>
                  <a:pt x="4717897" y="11317184"/>
                </a:lnTo>
                <a:lnTo>
                  <a:pt x="3403507" y="11317184"/>
                </a:lnTo>
                <a:close/>
                <a:moveTo>
                  <a:pt x="0" y="0"/>
                </a:moveTo>
                <a:lnTo>
                  <a:pt x="4672878" y="9110"/>
                </a:lnTo>
                <a:lnTo>
                  <a:pt x="4740947" y="11831"/>
                </a:lnTo>
                <a:lnTo>
                  <a:pt x="4808019" y="19628"/>
                </a:lnTo>
                <a:lnTo>
                  <a:pt x="4873853" y="32361"/>
                </a:lnTo>
                <a:lnTo>
                  <a:pt x="4938203" y="49889"/>
                </a:lnTo>
                <a:lnTo>
                  <a:pt x="5000828" y="72072"/>
                </a:lnTo>
                <a:lnTo>
                  <a:pt x="5061485" y="98768"/>
                </a:lnTo>
                <a:lnTo>
                  <a:pt x="5119931" y="129836"/>
                </a:lnTo>
                <a:lnTo>
                  <a:pt x="5175922" y="165134"/>
                </a:lnTo>
                <a:lnTo>
                  <a:pt x="5229216" y="204525"/>
                </a:lnTo>
                <a:lnTo>
                  <a:pt x="5279570" y="247863"/>
                </a:lnTo>
                <a:lnTo>
                  <a:pt x="5326742" y="295012"/>
                </a:lnTo>
                <a:lnTo>
                  <a:pt x="5370486" y="345827"/>
                </a:lnTo>
                <a:lnTo>
                  <a:pt x="5410561" y="400169"/>
                </a:lnTo>
                <a:lnTo>
                  <a:pt x="5446725" y="457898"/>
                </a:lnTo>
                <a:lnTo>
                  <a:pt x="8186044" y="5223989"/>
                </a:lnTo>
                <a:lnTo>
                  <a:pt x="8217722" y="5284296"/>
                </a:lnTo>
                <a:lnTo>
                  <a:pt x="8244505" y="5346278"/>
                </a:lnTo>
                <a:lnTo>
                  <a:pt x="8266394" y="5409654"/>
                </a:lnTo>
                <a:lnTo>
                  <a:pt x="8283390" y="5474146"/>
                </a:lnTo>
                <a:lnTo>
                  <a:pt x="8295493" y="5539470"/>
                </a:lnTo>
                <a:lnTo>
                  <a:pt x="8302702" y="5605348"/>
                </a:lnTo>
                <a:lnTo>
                  <a:pt x="8305019" y="5671497"/>
                </a:lnTo>
                <a:lnTo>
                  <a:pt x="8302444" y="5737636"/>
                </a:lnTo>
                <a:lnTo>
                  <a:pt x="8294978" y="5803484"/>
                </a:lnTo>
                <a:lnTo>
                  <a:pt x="8282622" y="5868762"/>
                </a:lnTo>
                <a:lnTo>
                  <a:pt x="8265374" y="5933188"/>
                </a:lnTo>
                <a:lnTo>
                  <a:pt x="8243237" y="5996480"/>
                </a:lnTo>
                <a:lnTo>
                  <a:pt x="8216210" y="6058359"/>
                </a:lnTo>
                <a:lnTo>
                  <a:pt x="8184295" y="6118542"/>
                </a:lnTo>
                <a:lnTo>
                  <a:pt x="5718392" y="10370614"/>
                </a:lnTo>
                <a:lnTo>
                  <a:pt x="2792183" y="7726805"/>
                </a:lnTo>
                <a:lnTo>
                  <a:pt x="2752940" y="7694190"/>
                </a:lnTo>
                <a:lnTo>
                  <a:pt x="2711554" y="7665152"/>
                </a:lnTo>
                <a:lnTo>
                  <a:pt x="2668264" y="7639739"/>
                </a:lnTo>
                <a:lnTo>
                  <a:pt x="2623311" y="7618002"/>
                </a:lnTo>
                <a:lnTo>
                  <a:pt x="2576935" y="7599992"/>
                </a:lnTo>
                <a:lnTo>
                  <a:pt x="2529376" y="7585761"/>
                </a:lnTo>
                <a:lnTo>
                  <a:pt x="2480874" y="7575357"/>
                </a:lnTo>
                <a:lnTo>
                  <a:pt x="2431669" y="7568833"/>
                </a:lnTo>
                <a:lnTo>
                  <a:pt x="2382001" y="7566239"/>
                </a:lnTo>
                <a:lnTo>
                  <a:pt x="2332110" y="7567624"/>
                </a:lnTo>
                <a:lnTo>
                  <a:pt x="2282236" y="7573041"/>
                </a:lnTo>
                <a:lnTo>
                  <a:pt x="2232620" y="7582539"/>
                </a:lnTo>
                <a:lnTo>
                  <a:pt x="2183500" y="7596170"/>
                </a:lnTo>
                <a:lnTo>
                  <a:pt x="0" y="830146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r>
              <a:rPr lang="en-US"/>
              <a:t>Insert image here</a:t>
            </a: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582D1A9A-D734-C649-ECE2-A08BECCD371F}"/>
              </a:ext>
            </a:extLst>
          </p:cNvPr>
          <p:cNvSpPr/>
          <p:nvPr userDrawn="1"/>
        </p:nvSpPr>
        <p:spPr>
          <a:xfrm>
            <a:off x="8190459" y="4967414"/>
            <a:ext cx="3081503" cy="1890282"/>
          </a:xfrm>
          <a:custGeom>
            <a:avLst/>
            <a:gdLst/>
            <a:ahLst/>
            <a:cxnLst/>
            <a:rect l="l" t="t" r="r" b="b"/>
            <a:pathLst>
              <a:path w="5081269" h="3117215">
                <a:moveTo>
                  <a:pt x="3006504" y="0"/>
                </a:moveTo>
                <a:lnTo>
                  <a:pt x="2956259" y="4295"/>
                </a:lnTo>
                <a:lnTo>
                  <a:pt x="2906560" y="16239"/>
                </a:lnTo>
                <a:lnTo>
                  <a:pt x="683371" y="734364"/>
                </a:lnTo>
                <a:lnTo>
                  <a:pt x="636086" y="753738"/>
                </a:lnTo>
                <a:lnTo>
                  <a:pt x="592827" y="779634"/>
                </a:lnTo>
                <a:lnTo>
                  <a:pt x="554170" y="811420"/>
                </a:lnTo>
                <a:lnTo>
                  <a:pt x="520689" y="848465"/>
                </a:lnTo>
                <a:lnTo>
                  <a:pt x="492959" y="890138"/>
                </a:lnTo>
                <a:lnTo>
                  <a:pt x="471556" y="935810"/>
                </a:lnTo>
                <a:lnTo>
                  <a:pt x="457053" y="984848"/>
                </a:lnTo>
                <a:lnTo>
                  <a:pt x="0" y="3116923"/>
                </a:lnTo>
                <a:lnTo>
                  <a:pt x="4829019" y="3116923"/>
                </a:lnTo>
                <a:lnTo>
                  <a:pt x="5073950" y="1974462"/>
                </a:lnTo>
                <a:lnTo>
                  <a:pt x="5080805" y="1923831"/>
                </a:lnTo>
                <a:lnTo>
                  <a:pt x="5079990" y="1873419"/>
                </a:lnTo>
                <a:lnTo>
                  <a:pt x="5071772" y="1824043"/>
                </a:lnTo>
                <a:lnTo>
                  <a:pt x="5056418" y="1776524"/>
                </a:lnTo>
                <a:lnTo>
                  <a:pt x="5034194" y="1731681"/>
                </a:lnTo>
                <a:lnTo>
                  <a:pt x="5005367" y="1690333"/>
                </a:lnTo>
                <a:lnTo>
                  <a:pt x="4970204" y="1653299"/>
                </a:lnTo>
                <a:lnTo>
                  <a:pt x="3236718" y="87106"/>
                </a:lnTo>
                <a:lnTo>
                  <a:pt x="3196258" y="55793"/>
                </a:lnTo>
                <a:lnTo>
                  <a:pt x="3152172" y="31250"/>
                </a:lnTo>
                <a:lnTo>
                  <a:pt x="3105295" y="13653"/>
                </a:lnTo>
                <a:lnTo>
                  <a:pt x="3056461" y="3178"/>
                </a:lnTo>
                <a:lnTo>
                  <a:pt x="3006504" y="0"/>
                </a:lnTo>
                <a:close/>
              </a:path>
            </a:pathLst>
          </a:custGeom>
          <a:solidFill>
            <a:srgbClr val="41B6E6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62" name="object 6">
            <a:extLst>
              <a:ext uri="{FF2B5EF4-FFF2-40B4-BE49-F238E27FC236}">
                <a16:creationId xmlns:a16="http://schemas.microsoft.com/office/drawing/2014/main" id="{2FB034B5-CA0E-E460-2947-7BD16845CB99}"/>
              </a:ext>
            </a:extLst>
          </p:cNvPr>
          <p:cNvSpPr/>
          <p:nvPr userDrawn="1"/>
        </p:nvSpPr>
        <p:spPr>
          <a:xfrm>
            <a:off x="3975737" y="0"/>
            <a:ext cx="2618623" cy="1516769"/>
          </a:xfrm>
          <a:custGeom>
            <a:avLst/>
            <a:gdLst/>
            <a:ahLst/>
            <a:cxnLst/>
            <a:rect l="l" t="t" r="r" b="b"/>
            <a:pathLst>
              <a:path w="4318000" h="2501265">
                <a:moveTo>
                  <a:pt x="4143458" y="0"/>
                </a:moveTo>
                <a:lnTo>
                  <a:pt x="285148" y="0"/>
                </a:lnTo>
                <a:lnTo>
                  <a:pt x="24174" y="565066"/>
                </a:lnTo>
                <a:lnTo>
                  <a:pt x="7945" y="610556"/>
                </a:lnTo>
                <a:lnTo>
                  <a:pt x="0" y="657476"/>
                </a:lnTo>
                <a:lnTo>
                  <a:pt x="240" y="704739"/>
                </a:lnTo>
                <a:lnTo>
                  <a:pt x="8569" y="751260"/>
                </a:lnTo>
                <a:lnTo>
                  <a:pt x="24890" y="795952"/>
                </a:lnTo>
                <a:lnTo>
                  <a:pt x="49105" y="837728"/>
                </a:lnTo>
                <a:lnTo>
                  <a:pt x="1144684" y="2389838"/>
                </a:lnTo>
                <a:lnTo>
                  <a:pt x="1175830" y="2425062"/>
                </a:lnTo>
                <a:lnTo>
                  <a:pt x="1232088" y="2466523"/>
                </a:lnTo>
                <a:lnTo>
                  <a:pt x="1293836" y="2491540"/>
                </a:lnTo>
                <a:lnTo>
                  <a:pt x="1357241" y="2500796"/>
                </a:lnTo>
                <a:lnTo>
                  <a:pt x="1389849" y="2499793"/>
                </a:lnTo>
                <a:lnTo>
                  <a:pt x="3275959" y="2327652"/>
                </a:lnTo>
                <a:lnTo>
                  <a:pt x="3323524" y="2319045"/>
                </a:lnTo>
                <a:lnTo>
                  <a:pt x="3368170" y="2302500"/>
                </a:lnTo>
                <a:lnTo>
                  <a:pt x="3409006" y="2278660"/>
                </a:lnTo>
                <a:lnTo>
                  <a:pt x="3445140" y="2248164"/>
                </a:lnTo>
                <a:lnTo>
                  <a:pt x="3475680" y="2211654"/>
                </a:lnTo>
                <a:lnTo>
                  <a:pt x="3499733" y="2169772"/>
                </a:lnTo>
                <a:lnTo>
                  <a:pt x="4293740" y="450180"/>
                </a:lnTo>
                <a:lnTo>
                  <a:pt x="4309991" y="404746"/>
                </a:lnTo>
                <a:lnTo>
                  <a:pt x="4317944" y="357846"/>
                </a:lnTo>
                <a:lnTo>
                  <a:pt x="4317705" y="310586"/>
                </a:lnTo>
                <a:lnTo>
                  <a:pt x="4309377" y="264068"/>
                </a:lnTo>
                <a:lnTo>
                  <a:pt x="4293065" y="219397"/>
                </a:lnTo>
                <a:lnTo>
                  <a:pt x="4268872" y="177675"/>
                </a:lnTo>
                <a:lnTo>
                  <a:pt x="4143458" y="0"/>
                </a:lnTo>
                <a:close/>
              </a:path>
            </a:pathLst>
          </a:custGeom>
          <a:solidFill>
            <a:srgbClr val="AACF33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93" name="object 37">
            <a:extLst>
              <a:ext uri="{FF2B5EF4-FFF2-40B4-BE49-F238E27FC236}">
                <a16:creationId xmlns:a16="http://schemas.microsoft.com/office/drawing/2014/main" id="{23EBAA6C-6051-6163-5EB0-31FEDD5EE7F8}"/>
              </a:ext>
            </a:extLst>
          </p:cNvPr>
          <p:cNvSpPr/>
          <p:nvPr userDrawn="1"/>
        </p:nvSpPr>
        <p:spPr>
          <a:xfrm>
            <a:off x="10235139" y="4816425"/>
            <a:ext cx="1628937" cy="1596478"/>
          </a:xfrm>
          <a:custGeom>
            <a:avLst/>
            <a:gdLst/>
            <a:ahLst/>
            <a:cxnLst/>
            <a:rect l="l" t="t" r="r" b="b"/>
            <a:pathLst>
              <a:path w="2686050" h="2632709">
                <a:moveTo>
                  <a:pt x="855763" y="55878"/>
                </a:moveTo>
                <a:lnTo>
                  <a:pt x="363851" y="591925"/>
                </a:lnTo>
                <a:lnTo>
                  <a:pt x="45390" y="938846"/>
                </a:lnTo>
                <a:lnTo>
                  <a:pt x="19312" y="976232"/>
                </a:lnTo>
                <a:lnTo>
                  <a:pt x="4011" y="1018395"/>
                </a:lnTo>
                <a:lnTo>
                  <a:pt x="0" y="1063065"/>
                </a:lnTo>
                <a:lnTo>
                  <a:pt x="7789" y="1107972"/>
                </a:lnTo>
                <a:lnTo>
                  <a:pt x="13768" y="1126987"/>
                </a:lnTo>
                <a:lnTo>
                  <a:pt x="171690" y="1628909"/>
                </a:lnTo>
                <a:lnTo>
                  <a:pt x="367328" y="2251246"/>
                </a:lnTo>
                <a:lnTo>
                  <a:pt x="392201" y="2300764"/>
                </a:lnTo>
                <a:lnTo>
                  <a:pt x="422425" y="2332866"/>
                </a:lnTo>
                <a:lnTo>
                  <a:pt x="456273" y="2354741"/>
                </a:lnTo>
                <a:lnTo>
                  <a:pt x="494926" y="2368300"/>
                </a:lnTo>
                <a:lnTo>
                  <a:pt x="1089766" y="2500683"/>
                </a:lnTo>
                <a:lnTo>
                  <a:pt x="1664723" y="2628606"/>
                </a:lnTo>
                <a:lnTo>
                  <a:pt x="1710160" y="2632578"/>
                </a:lnTo>
                <a:lnTo>
                  <a:pt x="1754346" y="2624762"/>
                </a:lnTo>
                <a:lnTo>
                  <a:pt x="1795048" y="2605879"/>
                </a:lnTo>
                <a:lnTo>
                  <a:pt x="1830037" y="2576650"/>
                </a:lnTo>
                <a:lnTo>
                  <a:pt x="2595291" y="1742811"/>
                </a:lnTo>
                <a:lnTo>
                  <a:pt x="2640400" y="1693682"/>
                </a:lnTo>
                <a:lnTo>
                  <a:pt x="2666482" y="1656347"/>
                </a:lnTo>
                <a:lnTo>
                  <a:pt x="2681783" y="1614191"/>
                </a:lnTo>
                <a:lnTo>
                  <a:pt x="2685796" y="1569528"/>
                </a:lnTo>
                <a:lnTo>
                  <a:pt x="2678011" y="1524671"/>
                </a:lnTo>
                <a:lnTo>
                  <a:pt x="2446720" y="789186"/>
                </a:lnTo>
                <a:lnTo>
                  <a:pt x="2318472" y="381397"/>
                </a:lnTo>
                <a:lnTo>
                  <a:pt x="2299177" y="340089"/>
                </a:lnTo>
                <a:lnTo>
                  <a:pt x="2270325" y="305740"/>
                </a:lnTo>
                <a:lnTo>
                  <a:pt x="2233646" y="279926"/>
                </a:lnTo>
                <a:lnTo>
                  <a:pt x="2190874" y="264228"/>
                </a:lnTo>
                <a:lnTo>
                  <a:pt x="1020962" y="3922"/>
                </a:lnTo>
                <a:lnTo>
                  <a:pt x="975590" y="0"/>
                </a:lnTo>
                <a:lnTo>
                  <a:pt x="931436" y="7813"/>
                </a:lnTo>
                <a:lnTo>
                  <a:pt x="890746" y="26670"/>
                </a:lnTo>
                <a:lnTo>
                  <a:pt x="855763" y="55878"/>
                </a:lnTo>
                <a:close/>
              </a:path>
            </a:pathLst>
          </a:custGeom>
          <a:ln w="83767">
            <a:solidFill>
              <a:srgbClr val="664095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125" name="Graphic 124">
            <a:extLst>
              <a:ext uri="{FF2B5EF4-FFF2-40B4-BE49-F238E27FC236}">
                <a16:creationId xmlns:a16="http://schemas.microsoft.com/office/drawing/2014/main" id="{F4F29C63-ABE4-B854-5DFF-E180717D95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44642" y="384600"/>
            <a:ext cx="2661275" cy="952735"/>
          </a:xfrm>
          <a:prstGeom prst="rect">
            <a:avLst/>
          </a:prstGeom>
        </p:spPr>
      </p:pic>
      <p:sp>
        <p:nvSpPr>
          <p:cNvPr id="135" name="Text Placeholder 134">
            <a:extLst>
              <a:ext uri="{FF2B5EF4-FFF2-40B4-BE49-F238E27FC236}">
                <a16:creationId xmlns:a16="http://schemas.microsoft.com/office/drawing/2014/main" id="{F6071A2E-E373-C386-8CFA-72B9CFE8ED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80101" y="2135183"/>
            <a:ext cx="5961218" cy="1890282"/>
          </a:xfrm>
          <a:prstGeom prst="rect">
            <a:avLst/>
          </a:prstGeom>
        </p:spPr>
        <p:txBody>
          <a:bodyPr/>
          <a:lstStyle>
            <a:lvl1pPr>
              <a:defRPr sz="5821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Main Heading</a:t>
            </a:r>
            <a:br>
              <a:rPr lang="en-GB"/>
            </a:br>
            <a:r>
              <a:rPr lang="en-GB"/>
              <a:t>Goes Here</a:t>
            </a:r>
          </a:p>
        </p:txBody>
      </p:sp>
      <p:sp>
        <p:nvSpPr>
          <p:cNvPr id="136" name="Text Placeholder 134">
            <a:extLst>
              <a:ext uri="{FF2B5EF4-FFF2-40B4-BE49-F238E27FC236}">
                <a16:creationId xmlns:a16="http://schemas.microsoft.com/office/drawing/2014/main" id="{BD7B2002-F690-0EDC-6EF4-BC4D25B6971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80101" y="4114085"/>
            <a:ext cx="5961218" cy="1024602"/>
          </a:xfrm>
          <a:prstGeom prst="rect">
            <a:avLst/>
          </a:prstGeom>
        </p:spPr>
        <p:txBody>
          <a:bodyPr/>
          <a:lstStyle>
            <a:lvl1pPr>
              <a:defRPr sz="3153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Subtitle goes here</a:t>
            </a:r>
          </a:p>
        </p:txBody>
      </p:sp>
      <p:pic>
        <p:nvPicPr>
          <p:cNvPr id="137" name="Graphic 136">
            <a:extLst>
              <a:ext uri="{FF2B5EF4-FFF2-40B4-BE49-F238E27FC236}">
                <a16:creationId xmlns:a16="http://schemas.microsoft.com/office/drawing/2014/main" id="{2DB63EB6-40A4-1643-54EA-1270349116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4501" y="5631229"/>
            <a:ext cx="1589107" cy="83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40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page with image in hexag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13">
            <a:extLst>
              <a:ext uri="{FF2B5EF4-FFF2-40B4-BE49-F238E27FC236}">
                <a16:creationId xmlns:a16="http://schemas.microsoft.com/office/drawing/2014/main" id="{353F34A3-C74B-21A9-9E79-C0F671B156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6422" y="4462508"/>
            <a:ext cx="1482178" cy="145213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B53B7C2-4EF4-3CBC-32BD-5787A54B7C8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42800" y="3843278"/>
            <a:ext cx="1482178" cy="1518519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D762DF-7F79-1D77-C307-5FD8DDE5EC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-7941" t="-6650" r="-1" b="1"/>
          <a:stretch/>
        </p:blipFill>
        <p:spPr>
          <a:xfrm>
            <a:off x="482989" y="206131"/>
            <a:ext cx="2296954" cy="2325146"/>
          </a:xfrm>
          <a:prstGeom prst="rect">
            <a:avLst/>
          </a:prstGeom>
        </p:spPr>
      </p:pic>
      <p:sp>
        <p:nvSpPr>
          <p:cNvPr id="7" name="Picture Placeholder 19">
            <a:extLst>
              <a:ext uri="{FF2B5EF4-FFF2-40B4-BE49-F238E27FC236}">
                <a16:creationId xmlns:a16="http://schemas.microsoft.com/office/drawing/2014/main" id="{EAE1CC97-BE62-04E4-624C-3D0CC4FEACD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43084" y="668209"/>
            <a:ext cx="4526481" cy="5110797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E6BC2685-2D44-6A4D-0020-B4797CB308F0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5ABAB043-9263-C33C-D471-8A1806DE4E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12" name="Text Placeholder 134">
            <a:extLst>
              <a:ext uri="{FF2B5EF4-FFF2-40B4-BE49-F238E27FC236}">
                <a16:creationId xmlns:a16="http://schemas.microsoft.com/office/drawing/2014/main" id="{78C27DBC-74FE-329E-727C-918B23E8CD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51784" y="229570"/>
            <a:ext cx="4135335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517A741-3329-CD23-5E26-3930E63239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t="22500" r="28064"/>
          <a:stretch/>
        </p:blipFill>
        <p:spPr>
          <a:xfrm rot="5400000" flipH="1">
            <a:off x="8571898" y="-496762"/>
            <a:ext cx="3123340" cy="411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3532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>
          <p15:clr>
            <a:srgbClr val="FBAE40"/>
          </p15:clr>
        </p15:guide>
        <p15:guide id="2" pos="633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>
            <a:extLst>
              <a:ext uri="{FF2B5EF4-FFF2-40B4-BE49-F238E27FC236}">
                <a16:creationId xmlns:a16="http://schemas.microsoft.com/office/drawing/2014/main" id="{3AD0732B-73E0-2DEC-D5E4-CD9E8AE7A53A}"/>
              </a:ext>
            </a:extLst>
          </p:cNvPr>
          <p:cNvSpPr/>
          <p:nvPr userDrawn="1"/>
        </p:nvSpPr>
        <p:spPr>
          <a:xfrm>
            <a:off x="0" y="0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FBE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3C3DFF8C-1EE7-25BA-6123-3D1A8AA59C17}"/>
              </a:ext>
            </a:extLst>
          </p:cNvPr>
          <p:cNvSpPr txBox="1"/>
          <p:nvPr userDrawn="1"/>
        </p:nvSpPr>
        <p:spPr>
          <a:xfrm>
            <a:off x="488926" y="6101249"/>
            <a:ext cx="2116084" cy="300925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55"/>
              </a:spcBef>
            </a:pPr>
            <a:r>
              <a:rPr sz="1910" b="1" spc="-12">
                <a:solidFill>
                  <a:srgbClr val="FFFFFF"/>
                </a:solidFill>
                <a:latin typeface="Arial"/>
                <a:cs typeface="Arial"/>
              </a:rPr>
              <a:t>gmcancer.org.uk</a:t>
            </a:r>
            <a:endParaRPr sz="1910">
              <a:latin typeface="Arial"/>
              <a:cs typeface="Arial"/>
            </a:endParaRPr>
          </a:p>
        </p:txBody>
      </p:sp>
      <p:grpSp>
        <p:nvGrpSpPr>
          <p:cNvPr id="12" name="object 6">
            <a:extLst>
              <a:ext uri="{FF2B5EF4-FFF2-40B4-BE49-F238E27FC236}">
                <a16:creationId xmlns:a16="http://schemas.microsoft.com/office/drawing/2014/main" id="{B53FAFE6-3C68-694D-4F4E-01BB7902D72D}"/>
              </a:ext>
            </a:extLst>
          </p:cNvPr>
          <p:cNvGrpSpPr/>
          <p:nvPr userDrawn="1"/>
        </p:nvGrpSpPr>
        <p:grpSpPr>
          <a:xfrm>
            <a:off x="6688994" y="0"/>
            <a:ext cx="5503344" cy="3423609"/>
            <a:chOff x="11029872" y="0"/>
            <a:chExt cx="9074785" cy="5645785"/>
          </a:xfrm>
        </p:grpSpPr>
        <p:sp>
          <p:nvSpPr>
            <p:cNvPr id="13" name="object 7">
              <a:extLst>
                <a:ext uri="{FF2B5EF4-FFF2-40B4-BE49-F238E27FC236}">
                  <a16:creationId xmlns:a16="http://schemas.microsoft.com/office/drawing/2014/main" id="{53811BCE-5D1C-86F2-6F1F-11B449E6C8DC}"/>
                </a:ext>
              </a:extLst>
            </p:cNvPr>
            <p:cNvSpPr/>
            <p:nvPr/>
          </p:nvSpPr>
          <p:spPr>
            <a:xfrm>
              <a:off x="15038408" y="0"/>
              <a:ext cx="5066030" cy="5645785"/>
            </a:xfrm>
            <a:custGeom>
              <a:avLst/>
              <a:gdLst/>
              <a:ahLst/>
              <a:cxnLst/>
              <a:rect l="l" t="t" r="r" b="b"/>
              <a:pathLst>
                <a:path w="5066030" h="5645785">
                  <a:moveTo>
                    <a:pt x="5065692" y="0"/>
                  </a:moveTo>
                  <a:lnTo>
                    <a:pt x="2155953" y="0"/>
                  </a:lnTo>
                  <a:lnTo>
                    <a:pt x="1775786" y="1403290"/>
                  </a:lnTo>
                  <a:lnTo>
                    <a:pt x="1759691" y="1451234"/>
                  </a:lnTo>
                  <a:lnTo>
                    <a:pt x="1738353" y="1496417"/>
                  </a:lnTo>
                  <a:lnTo>
                    <a:pt x="1712136" y="1538480"/>
                  </a:lnTo>
                  <a:lnTo>
                    <a:pt x="1681407" y="1577061"/>
                  </a:lnTo>
                  <a:lnTo>
                    <a:pt x="1646531" y="1611798"/>
                  </a:lnTo>
                  <a:lnTo>
                    <a:pt x="1607875" y="1642330"/>
                  </a:lnTo>
                  <a:lnTo>
                    <a:pt x="1565805" y="1668295"/>
                  </a:lnTo>
                  <a:lnTo>
                    <a:pt x="1520686" y="1689333"/>
                  </a:lnTo>
                  <a:lnTo>
                    <a:pt x="1472884" y="1705082"/>
                  </a:lnTo>
                  <a:lnTo>
                    <a:pt x="227278" y="2035418"/>
                  </a:lnTo>
                  <a:lnTo>
                    <a:pt x="6688" y="3213539"/>
                  </a:lnTo>
                  <a:lnTo>
                    <a:pt x="381" y="3263555"/>
                  </a:lnTo>
                  <a:lnTo>
                    <a:pt x="0" y="3313408"/>
                  </a:lnTo>
                  <a:lnTo>
                    <a:pt x="5371" y="3362611"/>
                  </a:lnTo>
                  <a:lnTo>
                    <a:pt x="16325" y="3410675"/>
                  </a:lnTo>
                  <a:lnTo>
                    <a:pt x="32689" y="3457113"/>
                  </a:lnTo>
                  <a:lnTo>
                    <a:pt x="54292" y="3501438"/>
                  </a:lnTo>
                  <a:lnTo>
                    <a:pt x="80962" y="3543161"/>
                  </a:lnTo>
                  <a:lnTo>
                    <a:pt x="112529" y="3581797"/>
                  </a:lnTo>
                  <a:lnTo>
                    <a:pt x="148819" y="3616856"/>
                  </a:lnTo>
                  <a:lnTo>
                    <a:pt x="2395850" y="5542881"/>
                  </a:lnTo>
                  <a:lnTo>
                    <a:pt x="2436006" y="5573395"/>
                  </a:lnTo>
                  <a:lnTo>
                    <a:pt x="2478953" y="5598660"/>
                  </a:lnTo>
                  <a:lnTo>
                    <a:pt x="2524190" y="5618591"/>
                  </a:lnTo>
                  <a:lnTo>
                    <a:pt x="2571215" y="5633102"/>
                  </a:lnTo>
                  <a:lnTo>
                    <a:pt x="2619528" y="5642108"/>
                  </a:lnTo>
                  <a:lnTo>
                    <a:pt x="2668626" y="5645522"/>
                  </a:lnTo>
                  <a:lnTo>
                    <a:pt x="2718008" y="5643260"/>
                  </a:lnTo>
                  <a:lnTo>
                    <a:pt x="2767173" y="5635235"/>
                  </a:lnTo>
                  <a:lnTo>
                    <a:pt x="2815618" y="5621361"/>
                  </a:lnTo>
                  <a:lnTo>
                    <a:pt x="5065692" y="4829266"/>
                  </a:lnTo>
                  <a:lnTo>
                    <a:pt x="5065692" y="0"/>
                  </a:lnTo>
                  <a:close/>
                </a:path>
              </a:pathLst>
            </a:custGeom>
            <a:solidFill>
              <a:srgbClr val="41B6E6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14" name="object 8">
              <a:extLst>
                <a:ext uri="{FF2B5EF4-FFF2-40B4-BE49-F238E27FC236}">
                  <a16:creationId xmlns:a16="http://schemas.microsoft.com/office/drawing/2014/main" id="{1CCA1523-4E63-5541-6092-2370B82DAC7B}"/>
                </a:ext>
              </a:extLst>
            </p:cNvPr>
            <p:cNvSpPr/>
            <p:nvPr/>
          </p:nvSpPr>
          <p:spPr>
            <a:xfrm>
              <a:off x="15265686" y="0"/>
              <a:ext cx="1929130" cy="2035810"/>
            </a:xfrm>
            <a:custGeom>
              <a:avLst/>
              <a:gdLst/>
              <a:ahLst/>
              <a:cxnLst/>
              <a:rect l="l" t="t" r="r" b="b"/>
              <a:pathLst>
                <a:path w="1929130" h="2035810">
                  <a:moveTo>
                    <a:pt x="1928674" y="0"/>
                  </a:moveTo>
                  <a:lnTo>
                    <a:pt x="557221" y="0"/>
                  </a:lnTo>
                  <a:lnTo>
                    <a:pt x="481783" y="45601"/>
                  </a:lnTo>
                  <a:lnTo>
                    <a:pt x="440903" y="81834"/>
                  </a:lnTo>
                  <a:lnTo>
                    <a:pt x="404961" y="123105"/>
                  </a:lnTo>
                  <a:lnTo>
                    <a:pt x="376915" y="163987"/>
                  </a:lnTo>
                  <a:lnTo>
                    <a:pt x="353859" y="208160"/>
                  </a:lnTo>
                  <a:lnTo>
                    <a:pt x="336051" y="255215"/>
                  </a:lnTo>
                  <a:lnTo>
                    <a:pt x="323749" y="304743"/>
                  </a:lnTo>
                  <a:lnTo>
                    <a:pt x="0" y="2035424"/>
                  </a:lnTo>
                  <a:lnTo>
                    <a:pt x="1245606" y="1705088"/>
                  </a:lnTo>
                  <a:lnTo>
                    <a:pt x="1293407" y="1689336"/>
                  </a:lnTo>
                  <a:lnTo>
                    <a:pt x="1338526" y="1668296"/>
                  </a:lnTo>
                  <a:lnTo>
                    <a:pt x="1380597" y="1642328"/>
                  </a:lnTo>
                  <a:lnTo>
                    <a:pt x="1419253" y="1611795"/>
                  </a:lnTo>
                  <a:lnTo>
                    <a:pt x="1454128" y="1577057"/>
                  </a:lnTo>
                  <a:lnTo>
                    <a:pt x="1484858" y="1538476"/>
                  </a:lnTo>
                  <a:lnTo>
                    <a:pt x="1511074" y="1496413"/>
                  </a:lnTo>
                  <a:lnTo>
                    <a:pt x="1532413" y="1451229"/>
                  </a:lnTo>
                  <a:lnTo>
                    <a:pt x="1548507" y="1403286"/>
                  </a:lnTo>
                  <a:lnTo>
                    <a:pt x="1928674" y="0"/>
                  </a:lnTo>
                  <a:close/>
                </a:path>
              </a:pathLst>
            </a:custGeom>
            <a:solidFill>
              <a:srgbClr val="0D86A1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15" name="object 9">
              <a:extLst>
                <a:ext uri="{FF2B5EF4-FFF2-40B4-BE49-F238E27FC236}">
                  <a16:creationId xmlns:a16="http://schemas.microsoft.com/office/drawing/2014/main" id="{D1302CD2-A156-564F-BA86-AC80946CC6D2}"/>
                </a:ext>
              </a:extLst>
            </p:cNvPr>
            <p:cNvSpPr/>
            <p:nvPr/>
          </p:nvSpPr>
          <p:spPr>
            <a:xfrm>
              <a:off x="11029872" y="0"/>
              <a:ext cx="4793615" cy="2477770"/>
            </a:xfrm>
            <a:custGeom>
              <a:avLst/>
              <a:gdLst/>
              <a:ahLst/>
              <a:cxnLst/>
              <a:rect l="l" t="t" r="r" b="b"/>
              <a:pathLst>
                <a:path w="4793615" h="2477770">
                  <a:moveTo>
                    <a:pt x="4793037" y="0"/>
                  </a:moveTo>
                  <a:lnTo>
                    <a:pt x="0" y="0"/>
                  </a:lnTo>
                  <a:lnTo>
                    <a:pt x="3738" y="30826"/>
                  </a:lnTo>
                  <a:lnTo>
                    <a:pt x="17202" y="83598"/>
                  </a:lnTo>
                  <a:lnTo>
                    <a:pt x="35181" y="129934"/>
                  </a:lnTo>
                  <a:lnTo>
                    <a:pt x="58562" y="174005"/>
                  </a:lnTo>
                  <a:lnTo>
                    <a:pt x="87188" y="215400"/>
                  </a:lnTo>
                  <a:lnTo>
                    <a:pt x="120905" y="253708"/>
                  </a:lnTo>
                  <a:lnTo>
                    <a:pt x="2207721" y="2351487"/>
                  </a:lnTo>
                  <a:lnTo>
                    <a:pt x="2245503" y="2385223"/>
                  </a:lnTo>
                  <a:lnTo>
                    <a:pt x="2286454" y="2413920"/>
                  </a:lnTo>
                  <a:lnTo>
                    <a:pt x="2330088" y="2437455"/>
                  </a:lnTo>
                  <a:lnTo>
                    <a:pt x="2375917" y="2455706"/>
                  </a:lnTo>
                  <a:lnTo>
                    <a:pt x="2423453" y="2468552"/>
                  </a:lnTo>
                  <a:lnTo>
                    <a:pt x="2472208" y="2475869"/>
                  </a:lnTo>
                  <a:lnTo>
                    <a:pt x="2521695" y="2477536"/>
                  </a:lnTo>
                  <a:lnTo>
                    <a:pt x="2571426" y="2473431"/>
                  </a:lnTo>
                  <a:lnTo>
                    <a:pt x="2620913" y="2463431"/>
                  </a:lnTo>
                  <a:lnTo>
                    <a:pt x="4235817" y="2035424"/>
                  </a:lnTo>
                  <a:lnTo>
                    <a:pt x="4559555" y="304743"/>
                  </a:lnTo>
                  <a:lnTo>
                    <a:pt x="4571862" y="255215"/>
                  </a:lnTo>
                  <a:lnTo>
                    <a:pt x="4589671" y="208160"/>
                  </a:lnTo>
                  <a:lnTo>
                    <a:pt x="4612728" y="163987"/>
                  </a:lnTo>
                  <a:lnTo>
                    <a:pt x="4640778" y="123105"/>
                  </a:lnTo>
                  <a:lnTo>
                    <a:pt x="4676716" y="81834"/>
                  </a:lnTo>
                  <a:lnTo>
                    <a:pt x="4717596" y="45601"/>
                  </a:lnTo>
                  <a:lnTo>
                    <a:pt x="4763006" y="14921"/>
                  </a:lnTo>
                  <a:lnTo>
                    <a:pt x="4793037" y="0"/>
                  </a:lnTo>
                  <a:close/>
                </a:path>
              </a:pathLst>
            </a:custGeom>
            <a:solidFill>
              <a:srgbClr val="AACF33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28" name="object 10">
              <a:extLst>
                <a:ext uri="{FF2B5EF4-FFF2-40B4-BE49-F238E27FC236}">
                  <a16:creationId xmlns:a16="http://schemas.microsoft.com/office/drawing/2014/main" id="{3BB6D70F-16C1-4BFE-3BFD-D43AB33088B6}"/>
                </a:ext>
              </a:extLst>
            </p:cNvPr>
            <p:cNvSpPr/>
            <p:nvPr/>
          </p:nvSpPr>
          <p:spPr>
            <a:xfrm>
              <a:off x="14538307" y="3411015"/>
              <a:ext cx="2075180" cy="2040889"/>
            </a:xfrm>
            <a:custGeom>
              <a:avLst/>
              <a:gdLst/>
              <a:ahLst/>
              <a:cxnLst/>
              <a:rect l="l" t="t" r="r" b="b"/>
              <a:pathLst>
                <a:path w="2075180" h="2040889">
                  <a:moveTo>
                    <a:pt x="277785" y="302213"/>
                  </a:moveTo>
                  <a:lnTo>
                    <a:pt x="112680" y="840332"/>
                  </a:lnTo>
                  <a:lnTo>
                    <a:pt x="5772" y="1188625"/>
                  </a:lnTo>
                  <a:lnTo>
                    <a:pt x="0" y="1223419"/>
                  </a:lnTo>
                  <a:lnTo>
                    <a:pt x="3349" y="1257960"/>
                  </a:lnTo>
                  <a:lnTo>
                    <a:pt x="15418" y="1290492"/>
                  </a:lnTo>
                  <a:lnTo>
                    <a:pt x="35803" y="1319260"/>
                  </a:lnTo>
                  <a:lnTo>
                    <a:pt x="46315" y="1330548"/>
                  </a:lnTo>
                  <a:lnTo>
                    <a:pt x="323689" y="1628507"/>
                  </a:lnTo>
                  <a:lnTo>
                    <a:pt x="667490" y="1998014"/>
                  </a:lnTo>
                  <a:lnTo>
                    <a:pt x="669406" y="2000077"/>
                  </a:lnTo>
                  <a:lnTo>
                    <a:pt x="671396" y="2002109"/>
                  </a:lnTo>
                  <a:lnTo>
                    <a:pt x="716847" y="2031527"/>
                  </a:lnTo>
                  <a:lnTo>
                    <a:pt x="764057" y="2040685"/>
                  </a:lnTo>
                  <a:lnTo>
                    <a:pt x="779812" y="2039920"/>
                  </a:lnTo>
                  <a:lnTo>
                    <a:pt x="1255064" y="1931723"/>
                  </a:lnTo>
                  <a:lnTo>
                    <a:pt x="1699186" y="1829664"/>
                  </a:lnTo>
                  <a:lnTo>
                    <a:pt x="1760499" y="1797145"/>
                  </a:lnTo>
                  <a:lnTo>
                    <a:pt x="1797341" y="1738357"/>
                  </a:lnTo>
                  <a:lnTo>
                    <a:pt x="2054212" y="901262"/>
                  </a:lnTo>
                  <a:lnTo>
                    <a:pt x="2069353" y="851934"/>
                  </a:lnTo>
                  <a:lnTo>
                    <a:pt x="2075140" y="817179"/>
                  </a:lnTo>
                  <a:lnTo>
                    <a:pt x="2071792" y="782646"/>
                  </a:lnTo>
                  <a:lnTo>
                    <a:pt x="2059725" y="750119"/>
                  </a:lnTo>
                  <a:lnTo>
                    <a:pt x="1632990" y="284726"/>
                  </a:lnTo>
                  <a:lnTo>
                    <a:pt x="1407677" y="42629"/>
                  </a:lnTo>
                  <a:lnTo>
                    <a:pt x="1348863" y="5815"/>
                  </a:lnTo>
                  <a:lnTo>
                    <a:pt x="1314657" y="0"/>
                  </a:lnTo>
                  <a:lnTo>
                    <a:pt x="1279566" y="3279"/>
                  </a:lnTo>
                  <a:lnTo>
                    <a:pt x="375866" y="210938"/>
                  </a:lnTo>
                  <a:lnTo>
                    <a:pt x="342869" y="223300"/>
                  </a:lnTo>
                  <a:lnTo>
                    <a:pt x="314633" y="243453"/>
                  </a:lnTo>
                  <a:lnTo>
                    <a:pt x="292493" y="270167"/>
                  </a:lnTo>
                  <a:lnTo>
                    <a:pt x="277785" y="302213"/>
                  </a:lnTo>
                  <a:close/>
                </a:path>
              </a:pathLst>
            </a:custGeom>
            <a:ln w="62825">
              <a:solidFill>
                <a:srgbClr val="003087"/>
              </a:solidFill>
            </a:ln>
          </p:spPr>
          <p:txBody>
            <a:bodyPr wrap="square" lIns="0" tIns="0" rIns="0" bIns="0" rtlCol="0"/>
            <a:lstStyle/>
            <a:p>
              <a:endParaRPr sz="1092"/>
            </a:p>
          </p:txBody>
        </p:sp>
      </p:grpSp>
      <p:sp>
        <p:nvSpPr>
          <p:cNvPr id="29" name="Text Placeholder 134">
            <a:extLst>
              <a:ext uri="{FF2B5EF4-FFF2-40B4-BE49-F238E27FC236}">
                <a16:creationId xmlns:a16="http://schemas.microsoft.com/office/drawing/2014/main" id="{C753550D-0FB5-9839-BA89-6B984B82FD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8925" y="2111915"/>
            <a:ext cx="7640359" cy="1890282"/>
          </a:xfrm>
          <a:prstGeom prst="rect">
            <a:avLst/>
          </a:prstGeom>
        </p:spPr>
        <p:txBody>
          <a:bodyPr/>
          <a:lstStyle>
            <a:lvl1pPr>
              <a:defRPr sz="5821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Main Heading</a:t>
            </a:r>
            <a:br>
              <a:rPr lang="en-GB"/>
            </a:br>
            <a:r>
              <a:rPr lang="en-GB"/>
              <a:t>Goes Here</a:t>
            </a:r>
          </a:p>
        </p:txBody>
      </p:sp>
      <p:sp>
        <p:nvSpPr>
          <p:cNvPr id="30" name="Text Placeholder 134">
            <a:extLst>
              <a:ext uri="{FF2B5EF4-FFF2-40B4-BE49-F238E27FC236}">
                <a16:creationId xmlns:a16="http://schemas.microsoft.com/office/drawing/2014/main" id="{B5C4CF23-23B9-0D48-AFAF-9E096F1F18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8925" y="4145825"/>
            <a:ext cx="7640359" cy="1024602"/>
          </a:xfrm>
          <a:prstGeom prst="rect">
            <a:avLst/>
          </a:prstGeom>
        </p:spPr>
        <p:txBody>
          <a:bodyPr/>
          <a:lstStyle>
            <a:lvl1pPr>
              <a:defRPr sz="3153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Subtitle goes here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FC4D197-11BC-B45D-6BA3-71216E8168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0404" t="39753" r="9244" b="27630"/>
          <a:stretch/>
        </p:blipFill>
        <p:spPr>
          <a:xfrm>
            <a:off x="8036656" y="3710867"/>
            <a:ext cx="4155344" cy="3146748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9EB5D2DA-8B25-274E-5BAD-3D68ECAE48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54246" y="5184895"/>
            <a:ext cx="2077247" cy="12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78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-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DC1D7506-5899-D2CD-D7ED-4470D459E4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350"/>
          <a:stretch/>
        </p:blipFill>
        <p:spPr>
          <a:xfrm>
            <a:off x="9890393" y="3660039"/>
            <a:ext cx="2301608" cy="2887984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B54A143D-12D6-719C-446D-95AE5E237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9900" r="10725"/>
          <a:stretch/>
        </p:blipFill>
        <p:spPr>
          <a:xfrm>
            <a:off x="9737333" y="0"/>
            <a:ext cx="2454667" cy="2435533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CA4349C-8293-BA3C-CBEA-CAED53692A7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295761" y="443759"/>
            <a:ext cx="1528815" cy="1562086"/>
          </a:xfrm>
          <a:prstGeom prst="rect">
            <a:avLst/>
          </a:prstGeom>
        </p:spPr>
      </p:pic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B2C59E95-91A1-25AF-DCC9-219561E6A68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15941" y="443759"/>
            <a:ext cx="5304053" cy="5988745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Insert image here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DAD7B386-6B00-51E1-56DC-F8E76D4EF4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6717" y="1446475"/>
            <a:ext cx="4942329" cy="2629433"/>
          </a:xfrm>
          <a:prstGeom prst="rect">
            <a:avLst/>
          </a:prstGeom>
        </p:spPr>
        <p:txBody>
          <a:bodyPr/>
          <a:lstStyle>
            <a:lvl1pPr>
              <a:defRPr sz="4851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Sub-Title </a:t>
            </a:r>
          </a:p>
          <a:p>
            <a:pPr lvl="0"/>
            <a:r>
              <a:rPr lang="en-GB"/>
              <a:t>Goes Here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12778B8-8247-DAC5-C7D4-57AEEEE9CED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6718" y="5138687"/>
            <a:ext cx="2077247" cy="12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285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-title slide pi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045E98A0-E413-376F-4664-D4FEEC7E8F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9046" y="3784808"/>
            <a:ext cx="2566506" cy="2629433"/>
          </a:xfrm>
          <a:prstGeom prst="rect">
            <a:avLst/>
          </a:prstGeom>
        </p:spPr>
      </p:pic>
      <p:sp>
        <p:nvSpPr>
          <p:cNvPr id="6" name="object 2">
            <a:extLst>
              <a:ext uri="{FF2B5EF4-FFF2-40B4-BE49-F238E27FC236}">
                <a16:creationId xmlns:a16="http://schemas.microsoft.com/office/drawing/2014/main" id="{9150D745-4D40-E1C5-A50A-61C91F86E6FE}"/>
              </a:ext>
            </a:extLst>
          </p:cNvPr>
          <p:cNvSpPr/>
          <p:nvPr userDrawn="1"/>
        </p:nvSpPr>
        <p:spPr>
          <a:xfrm>
            <a:off x="0" y="0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41B6E6">
              <a:alpha val="19663"/>
            </a:srgbClr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A15E01E-DA43-195D-F8F3-0E7092BFBB8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0457" y="286873"/>
            <a:ext cx="1794527" cy="161727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D03A2D2-46E3-DE49-7654-393694269B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60404" t="39753" r="9040" b="27386"/>
          <a:stretch/>
        </p:blipFill>
        <p:spPr>
          <a:xfrm flipH="1">
            <a:off x="0" y="3975512"/>
            <a:ext cx="3802998" cy="2882103"/>
          </a:xfrm>
          <a:prstGeom prst="rect">
            <a:avLst/>
          </a:prstGeom>
        </p:spPr>
      </p:pic>
      <p:sp>
        <p:nvSpPr>
          <p:cNvPr id="17" name="Text Placeholder 134">
            <a:extLst>
              <a:ext uri="{FF2B5EF4-FFF2-40B4-BE49-F238E27FC236}">
                <a16:creationId xmlns:a16="http://schemas.microsoft.com/office/drawing/2014/main" id="{7F9B4E7A-61A8-3865-C2AE-E90AB7B9DE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6717" y="1446475"/>
            <a:ext cx="4942329" cy="2629433"/>
          </a:xfrm>
          <a:prstGeom prst="rect">
            <a:avLst/>
          </a:prstGeom>
        </p:spPr>
        <p:txBody>
          <a:bodyPr/>
          <a:lstStyle>
            <a:lvl1pPr>
              <a:defRPr sz="4851" b="1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Sub-Title </a:t>
            </a:r>
          </a:p>
          <a:p>
            <a:pPr lvl="0"/>
            <a:r>
              <a:rPr lang="en-GB"/>
              <a:t>Goes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36C5A98-7CA7-CE8D-C27F-55057C7E00C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15941" y="443759"/>
            <a:ext cx="5304053" cy="5988745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Insert image here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A2D205F-9BCB-0D3C-1A82-5713AF8832C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6718" y="5138687"/>
            <a:ext cx="2077247" cy="12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0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1604F914-0951-1B41-B3F6-4FAE419549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5584"/>
          <a:stretch/>
        </p:blipFill>
        <p:spPr>
          <a:xfrm>
            <a:off x="5498350" y="-1"/>
            <a:ext cx="1848440" cy="1488275"/>
          </a:xfrm>
          <a:prstGeom prst="rect">
            <a:avLst/>
          </a:prstGeom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6D7138A7-8583-135B-8DA0-8F4203927051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7F33000-A79C-809D-B722-16DAAB0A3599}"/>
              </a:ext>
            </a:extLst>
          </p:cNvPr>
          <p:cNvSpPr/>
          <p:nvPr userDrawn="1"/>
        </p:nvSpPr>
        <p:spPr>
          <a:xfrm>
            <a:off x="9469402" y="4214532"/>
            <a:ext cx="2722598" cy="2643468"/>
          </a:xfrm>
          <a:prstGeom prst="rect">
            <a:avLst/>
          </a:prstGeom>
          <a:solidFill>
            <a:srgbClr val="AAC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B33F7E89-EC9F-C7D8-489F-D3A57773E61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96276" y="0"/>
            <a:ext cx="5095724" cy="6858000"/>
          </a:xfrm>
          <a:custGeom>
            <a:avLst/>
            <a:gdLst>
              <a:gd name="connsiteX0" fmla="*/ 0 w 8402637"/>
              <a:gd name="connsiteY0" fmla="*/ 0 h 11309350"/>
              <a:gd name="connsiteX1" fmla="*/ 8402637 w 8402637"/>
              <a:gd name="connsiteY1" fmla="*/ 0 h 11309350"/>
              <a:gd name="connsiteX2" fmla="*/ 8402637 w 8402637"/>
              <a:gd name="connsiteY2" fmla="*/ 7492746 h 11309350"/>
              <a:gd name="connsiteX3" fmla="*/ 8377461 w 8402637"/>
              <a:gd name="connsiteY3" fmla="*/ 7499379 h 11309350"/>
              <a:gd name="connsiteX4" fmla="*/ 8339453 w 8402637"/>
              <a:gd name="connsiteY4" fmla="*/ 7512505 h 11309350"/>
              <a:gd name="connsiteX5" fmla="*/ 8302283 w 8402637"/>
              <a:gd name="connsiteY5" fmla="*/ 7528569 h 11309350"/>
              <a:gd name="connsiteX6" fmla="*/ 8266117 w 8402637"/>
              <a:gd name="connsiteY6" fmla="*/ 7547565 h 11309350"/>
              <a:gd name="connsiteX7" fmla="*/ 5407901 w 8402637"/>
              <a:gd name="connsiteY7" fmla="*/ 9190330 h 11309350"/>
              <a:gd name="connsiteX8" fmla="*/ 5373281 w 8402637"/>
              <a:gd name="connsiteY8" fmla="*/ 9212017 h 11309350"/>
              <a:gd name="connsiteX9" fmla="*/ 5340693 w 8402637"/>
              <a:gd name="connsiteY9" fmla="*/ 9236050 h 11309350"/>
              <a:gd name="connsiteX10" fmla="*/ 5310217 w 8402637"/>
              <a:gd name="connsiteY10" fmla="*/ 9262283 h 11309350"/>
              <a:gd name="connsiteX11" fmla="*/ 5281945 w 8402637"/>
              <a:gd name="connsiteY11" fmla="*/ 9290572 h 11309350"/>
              <a:gd name="connsiteX12" fmla="*/ 5255953 w 8402637"/>
              <a:gd name="connsiteY12" fmla="*/ 9320769 h 11309350"/>
              <a:gd name="connsiteX13" fmla="*/ 5232331 w 8402637"/>
              <a:gd name="connsiteY13" fmla="*/ 9352730 h 11309350"/>
              <a:gd name="connsiteX14" fmla="*/ 5211161 w 8402637"/>
              <a:gd name="connsiteY14" fmla="*/ 9386307 h 11309350"/>
              <a:gd name="connsiteX15" fmla="*/ 5192531 w 8402637"/>
              <a:gd name="connsiteY15" fmla="*/ 9421357 h 11309350"/>
              <a:gd name="connsiteX16" fmla="*/ 5176521 w 8402637"/>
              <a:gd name="connsiteY16" fmla="*/ 9457733 h 11309350"/>
              <a:gd name="connsiteX17" fmla="*/ 5163219 w 8402637"/>
              <a:gd name="connsiteY17" fmla="*/ 9495289 h 11309350"/>
              <a:gd name="connsiteX18" fmla="*/ 5152707 w 8402637"/>
              <a:gd name="connsiteY18" fmla="*/ 9533880 h 11309350"/>
              <a:gd name="connsiteX19" fmla="*/ 5145071 w 8402637"/>
              <a:gd name="connsiteY19" fmla="*/ 9573360 h 11309350"/>
              <a:gd name="connsiteX20" fmla="*/ 5140395 w 8402637"/>
              <a:gd name="connsiteY20" fmla="*/ 9613583 h 11309350"/>
              <a:gd name="connsiteX21" fmla="*/ 5138763 w 8402637"/>
              <a:gd name="connsiteY21" fmla="*/ 9654404 h 11309350"/>
              <a:gd name="connsiteX22" fmla="*/ 5135563 w 8402637"/>
              <a:gd name="connsiteY22" fmla="*/ 11309350 h 11309350"/>
              <a:gd name="connsiteX23" fmla="*/ 0 w 8402637"/>
              <a:gd name="connsiteY23" fmla="*/ 11309350 h 1130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402637" h="11309350">
                <a:moveTo>
                  <a:pt x="0" y="0"/>
                </a:moveTo>
                <a:lnTo>
                  <a:pt x="8402637" y="0"/>
                </a:lnTo>
                <a:lnTo>
                  <a:pt x="8402637" y="7492746"/>
                </a:lnTo>
                <a:lnTo>
                  <a:pt x="8377461" y="7499379"/>
                </a:lnTo>
                <a:lnTo>
                  <a:pt x="8339453" y="7512505"/>
                </a:lnTo>
                <a:lnTo>
                  <a:pt x="8302283" y="7528569"/>
                </a:lnTo>
                <a:lnTo>
                  <a:pt x="8266117" y="7547565"/>
                </a:lnTo>
                <a:lnTo>
                  <a:pt x="5407901" y="9190330"/>
                </a:lnTo>
                <a:lnTo>
                  <a:pt x="5373281" y="9212017"/>
                </a:lnTo>
                <a:lnTo>
                  <a:pt x="5340693" y="9236050"/>
                </a:lnTo>
                <a:lnTo>
                  <a:pt x="5310217" y="9262283"/>
                </a:lnTo>
                <a:lnTo>
                  <a:pt x="5281945" y="9290572"/>
                </a:lnTo>
                <a:lnTo>
                  <a:pt x="5255953" y="9320769"/>
                </a:lnTo>
                <a:lnTo>
                  <a:pt x="5232331" y="9352730"/>
                </a:lnTo>
                <a:lnTo>
                  <a:pt x="5211161" y="9386307"/>
                </a:lnTo>
                <a:lnTo>
                  <a:pt x="5192531" y="9421357"/>
                </a:lnTo>
                <a:lnTo>
                  <a:pt x="5176521" y="9457733"/>
                </a:lnTo>
                <a:lnTo>
                  <a:pt x="5163219" y="9495289"/>
                </a:lnTo>
                <a:lnTo>
                  <a:pt x="5152707" y="9533880"/>
                </a:lnTo>
                <a:lnTo>
                  <a:pt x="5145071" y="9573360"/>
                </a:lnTo>
                <a:lnTo>
                  <a:pt x="5140395" y="9613583"/>
                </a:lnTo>
                <a:lnTo>
                  <a:pt x="5138763" y="9654404"/>
                </a:lnTo>
                <a:lnTo>
                  <a:pt x="5135563" y="11309350"/>
                </a:lnTo>
                <a:lnTo>
                  <a:pt x="0" y="113093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Insert image here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C15911D-FE8E-10EA-FBE3-A04A4E0412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10" name="Text Placeholder 134">
            <a:extLst>
              <a:ext uri="{FF2B5EF4-FFF2-40B4-BE49-F238E27FC236}">
                <a16:creationId xmlns:a16="http://schemas.microsoft.com/office/drawing/2014/main" id="{5D174195-B5DE-E7AB-F92A-F8B08CEF323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682" y="2221381"/>
            <a:ext cx="5218749" cy="4137638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F87D1C5B-1107-DBF2-A0BF-2B1185887F6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0681" y="1266632"/>
            <a:ext cx="5218750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37774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doub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3">
            <a:extLst>
              <a:ext uri="{FF2B5EF4-FFF2-40B4-BE49-F238E27FC236}">
                <a16:creationId xmlns:a16="http://schemas.microsoft.com/office/drawing/2014/main" id="{75D851D0-3FA6-CAE6-B209-1E0E0075A174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A10997B-B915-82BD-569B-8B33D9C4512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8" name="Text Placeholder 134">
            <a:extLst>
              <a:ext uri="{FF2B5EF4-FFF2-40B4-BE49-F238E27FC236}">
                <a16:creationId xmlns:a16="http://schemas.microsoft.com/office/drawing/2014/main" id="{D3637859-C214-068F-18AA-808EC7D109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8855" y="1266632"/>
            <a:ext cx="4852154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Heading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5B62DE48-DBC0-EC36-56DD-A29C2BD8DDE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69195" y="1266632"/>
            <a:ext cx="4860888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Heading</a:t>
            </a:r>
          </a:p>
        </p:txBody>
      </p:sp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95016034-99EB-E6E8-DCD1-0731ECD2438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682" y="2221380"/>
            <a:ext cx="4852154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 Heading</a:t>
            </a:r>
          </a:p>
        </p:txBody>
      </p:sp>
      <p:sp>
        <p:nvSpPr>
          <p:cNvPr id="3" name="Text Placeholder 134">
            <a:extLst>
              <a:ext uri="{FF2B5EF4-FFF2-40B4-BE49-F238E27FC236}">
                <a16:creationId xmlns:a16="http://schemas.microsoft.com/office/drawing/2014/main" id="{6426EB68-E8A0-01E2-232B-9B2C6A711C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682" y="2783395"/>
            <a:ext cx="4849061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</a:t>
            </a:r>
          </a:p>
        </p:txBody>
      </p:sp>
      <p:sp>
        <p:nvSpPr>
          <p:cNvPr id="4" name="Text Placeholder 134">
            <a:extLst>
              <a:ext uri="{FF2B5EF4-FFF2-40B4-BE49-F238E27FC236}">
                <a16:creationId xmlns:a16="http://schemas.microsoft.com/office/drawing/2014/main" id="{D6459EEF-D411-0BA7-03AE-4E99BECBD5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81021" y="2221380"/>
            <a:ext cx="4849061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 Heading</a:t>
            </a:r>
          </a:p>
        </p:txBody>
      </p:sp>
      <p:sp>
        <p:nvSpPr>
          <p:cNvPr id="10" name="Text Placeholder 134">
            <a:extLst>
              <a:ext uri="{FF2B5EF4-FFF2-40B4-BE49-F238E27FC236}">
                <a16:creationId xmlns:a16="http://schemas.microsoft.com/office/drawing/2014/main" id="{A56B6477-0DC7-A862-1E3D-DEAC0E61B8A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981021" y="2783395"/>
            <a:ext cx="4849061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A3DA49C9-06B3-772A-395F-E4A8DF29E1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2500" r="28064"/>
          <a:stretch/>
        </p:blipFill>
        <p:spPr>
          <a:xfrm>
            <a:off x="8893416" y="0"/>
            <a:ext cx="3298584" cy="46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36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image in hexag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13">
            <a:extLst>
              <a:ext uri="{FF2B5EF4-FFF2-40B4-BE49-F238E27FC236}">
                <a16:creationId xmlns:a16="http://schemas.microsoft.com/office/drawing/2014/main" id="{353F34A3-C74B-21A9-9E79-C0F671B156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2652" y="4358419"/>
            <a:ext cx="1482178" cy="145213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B53B7C2-4EF4-3CBC-32BD-5787A54B7C8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89030" y="3739190"/>
            <a:ext cx="1482178" cy="1518519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D762DF-7F79-1D77-C307-5FD8DDE5EC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-7941" t="-6650" r="-1" b="1"/>
          <a:stretch/>
        </p:blipFill>
        <p:spPr>
          <a:xfrm>
            <a:off x="229219" y="102043"/>
            <a:ext cx="2296954" cy="2325146"/>
          </a:xfrm>
          <a:prstGeom prst="rect">
            <a:avLst/>
          </a:prstGeom>
        </p:spPr>
      </p:pic>
      <p:sp>
        <p:nvSpPr>
          <p:cNvPr id="7" name="Picture Placeholder 19">
            <a:extLst>
              <a:ext uri="{FF2B5EF4-FFF2-40B4-BE49-F238E27FC236}">
                <a16:creationId xmlns:a16="http://schemas.microsoft.com/office/drawing/2014/main" id="{EAE1CC97-BE62-04E4-624C-3D0CC4FEACD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9314" y="564120"/>
            <a:ext cx="4526481" cy="5110797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Insert image here</a:t>
            </a: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E6BC2685-2D44-6A4D-0020-B4797CB308F0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5ABAB043-9263-C33C-D471-8A1806DE4E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12" name="Text Placeholder 134">
            <a:extLst>
              <a:ext uri="{FF2B5EF4-FFF2-40B4-BE49-F238E27FC236}">
                <a16:creationId xmlns:a16="http://schemas.microsoft.com/office/drawing/2014/main" id="{78C27DBC-74FE-329E-727C-918B23E8CD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69195" y="1266632"/>
            <a:ext cx="4135335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Heading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517A741-3329-CD23-5E26-3930E63239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t="22500" r="28064"/>
          <a:stretch/>
        </p:blipFill>
        <p:spPr>
          <a:xfrm>
            <a:off x="8893416" y="0"/>
            <a:ext cx="3298584" cy="4659538"/>
          </a:xfrm>
          <a:prstGeom prst="rect">
            <a:avLst/>
          </a:prstGeom>
        </p:spPr>
      </p:pic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EBB03EDC-5BFE-B063-C7B9-ABB6BD39CA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69195" y="2221381"/>
            <a:ext cx="5218749" cy="4137638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13671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long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3">
            <a:extLst>
              <a:ext uri="{FF2B5EF4-FFF2-40B4-BE49-F238E27FC236}">
                <a16:creationId xmlns:a16="http://schemas.microsoft.com/office/drawing/2014/main" id="{058863F9-D66B-19FE-9659-E286871EB6B3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18" name="Text Placeholder 134">
            <a:extLst>
              <a:ext uri="{FF2B5EF4-FFF2-40B4-BE49-F238E27FC236}">
                <a16:creationId xmlns:a16="http://schemas.microsoft.com/office/drawing/2014/main" id="{AE3EBF62-F7D8-A61C-1B53-901C51B7FE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67501" y="2221380"/>
            <a:ext cx="8201902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 Heading</a:t>
            </a:r>
          </a:p>
        </p:txBody>
      </p:sp>
      <p:sp>
        <p:nvSpPr>
          <p:cNvPr id="19" name="Text Placeholder 134">
            <a:extLst>
              <a:ext uri="{FF2B5EF4-FFF2-40B4-BE49-F238E27FC236}">
                <a16:creationId xmlns:a16="http://schemas.microsoft.com/office/drawing/2014/main" id="{44D5E909-9BB9-327B-3D39-95694A834D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64407" y="2783395"/>
            <a:ext cx="8201902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B84D65BA-1D1F-C854-55EE-0E31FC03A5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200DDC93-0F95-B9DC-25C0-1A069AD798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5674" y="1266632"/>
            <a:ext cx="8201902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Heading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F5BDFD3-7F22-C2FD-35C2-5D7759F54C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2500" r="28064"/>
          <a:stretch/>
        </p:blipFill>
        <p:spPr>
          <a:xfrm>
            <a:off x="8893416" y="0"/>
            <a:ext cx="3298584" cy="46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076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long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>
            <a:extLst>
              <a:ext uri="{FF2B5EF4-FFF2-40B4-BE49-F238E27FC236}">
                <a16:creationId xmlns:a16="http://schemas.microsoft.com/office/drawing/2014/main" id="{EE8E4AD7-82E1-86B9-07C5-840C87C0D570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9366B25-1F35-FE66-B72F-0BED3CDD92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4" name="Text Placeholder 134">
            <a:extLst>
              <a:ext uri="{FF2B5EF4-FFF2-40B4-BE49-F238E27FC236}">
                <a16:creationId xmlns:a16="http://schemas.microsoft.com/office/drawing/2014/main" id="{779EFA97-62C2-AB37-6AA7-F1846EA823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67501" y="2221380"/>
            <a:ext cx="8201902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 Heading</a:t>
            </a:r>
          </a:p>
        </p:txBody>
      </p:sp>
      <p:sp>
        <p:nvSpPr>
          <p:cNvPr id="5" name="Text Placeholder 134">
            <a:extLst>
              <a:ext uri="{FF2B5EF4-FFF2-40B4-BE49-F238E27FC236}">
                <a16:creationId xmlns:a16="http://schemas.microsoft.com/office/drawing/2014/main" id="{A5C6292C-94BF-ED40-E233-9CFEDE3256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64407" y="2783395"/>
            <a:ext cx="8201902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</a:t>
            </a:r>
          </a:p>
        </p:txBody>
      </p:sp>
      <p:sp>
        <p:nvSpPr>
          <p:cNvPr id="6" name="Text Placeholder 134">
            <a:extLst>
              <a:ext uri="{FF2B5EF4-FFF2-40B4-BE49-F238E27FC236}">
                <a16:creationId xmlns:a16="http://schemas.microsoft.com/office/drawing/2014/main" id="{20DD3738-B933-EE7B-3445-62C5322DD5A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5674" y="1266632"/>
            <a:ext cx="8201902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Heading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172D2CD-E6EF-9F18-DF57-E23F84B6E6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36061" r="26706" b="-3850"/>
          <a:stretch/>
        </p:blipFill>
        <p:spPr>
          <a:xfrm>
            <a:off x="8730027" y="0"/>
            <a:ext cx="3461973" cy="356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203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172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277246" eaLnBrk="1" hangingPunct="1">
        <a:defRPr>
          <a:latin typeface="+mn-lt"/>
          <a:ea typeface="+mn-ea"/>
          <a:cs typeface="+mn-cs"/>
        </a:defRPr>
      </a:lvl2pPr>
      <a:lvl3pPr marL="554492" eaLnBrk="1" hangingPunct="1">
        <a:defRPr>
          <a:latin typeface="+mn-lt"/>
          <a:ea typeface="+mn-ea"/>
          <a:cs typeface="+mn-cs"/>
        </a:defRPr>
      </a:lvl3pPr>
      <a:lvl4pPr marL="831738" eaLnBrk="1" hangingPunct="1">
        <a:defRPr>
          <a:latin typeface="+mn-lt"/>
          <a:ea typeface="+mn-ea"/>
          <a:cs typeface="+mn-cs"/>
        </a:defRPr>
      </a:lvl4pPr>
      <a:lvl5pPr marL="1108984" eaLnBrk="1" hangingPunct="1">
        <a:defRPr>
          <a:latin typeface="+mn-lt"/>
          <a:ea typeface="+mn-ea"/>
          <a:cs typeface="+mn-cs"/>
        </a:defRPr>
      </a:lvl5pPr>
      <a:lvl6pPr marL="1386230" eaLnBrk="1" hangingPunct="1">
        <a:defRPr>
          <a:latin typeface="+mn-lt"/>
          <a:ea typeface="+mn-ea"/>
          <a:cs typeface="+mn-cs"/>
        </a:defRPr>
      </a:lvl6pPr>
      <a:lvl7pPr marL="1663476" eaLnBrk="1" hangingPunct="1">
        <a:defRPr>
          <a:latin typeface="+mn-lt"/>
          <a:ea typeface="+mn-ea"/>
          <a:cs typeface="+mn-cs"/>
        </a:defRPr>
      </a:lvl7pPr>
      <a:lvl8pPr marL="1940723" eaLnBrk="1" hangingPunct="1">
        <a:defRPr>
          <a:latin typeface="+mn-lt"/>
          <a:ea typeface="+mn-ea"/>
          <a:cs typeface="+mn-cs"/>
        </a:defRPr>
      </a:lvl8pPr>
      <a:lvl9pPr marL="2217969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277246" eaLnBrk="1" hangingPunct="1">
        <a:defRPr>
          <a:latin typeface="+mn-lt"/>
          <a:ea typeface="+mn-ea"/>
          <a:cs typeface="+mn-cs"/>
        </a:defRPr>
      </a:lvl2pPr>
      <a:lvl3pPr marL="554492" eaLnBrk="1" hangingPunct="1">
        <a:defRPr>
          <a:latin typeface="+mn-lt"/>
          <a:ea typeface="+mn-ea"/>
          <a:cs typeface="+mn-cs"/>
        </a:defRPr>
      </a:lvl3pPr>
      <a:lvl4pPr marL="831738" eaLnBrk="1" hangingPunct="1">
        <a:defRPr>
          <a:latin typeface="+mn-lt"/>
          <a:ea typeface="+mn-ea"/>
          <a:cs typeface="+mn-cs"/>
        </a:defRPr>
      </a:lvl4pPr>
      <a:lvl5pPr marL="1108984" eaLnBrk="1" hangingPunct="1">
        <a:defRPr>
          <a:latin typeface="+mn-lt"/>
          <a:ea typeface="+mn-ea"/>
          <a:cs typeface="+mn-cs"/>
        </a:defRPr>
      </a:lvl5pPr>
      <a:lvl6pPr marL="1386230" eaLnBrk="1" hangingPunct="1">
        <a:defRPr>
          <a:latin typeface="+mn-lt"/>
          <a:ea typeface="+mn-ea"/>
          <a:cs typeface="+mn-cs"/>
        </a:defRPr>
      </a:lvl6pPr>
      <a:lvl7pPr marL="1663476" eaLnBrk="1" hangingPunct="1">
        <a:defRPr>
          <a:latin typeface="+mn-lt"/>
          <a:ea typeface="+mn-ea"/>
          <a:cs typeface="+mn-cs"/>
        </a:defRPr>
      </a:lvl7pPr>
      <a:lvl8pPr marL="1940723" eaLnBrk="1" hangingPunct="1">
        <a:defRPr>
          <a:latin typeface="+mn-lt"/>
          <a:ea typeface="+mn-ea"/>
          <a:cs typeface="+mn-cs"/>
        </a:defRPr>
      </a:lvl8pPr>
      <a:lvl9pPr marL="2217969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svg"/><Relationship Id="rId18" Type="http://schemas.openxmlformats.org/officeDocument/2006/relationships/image" Target="../media/image45.png"/><Relationship Id="rId26" Type="http://schemas.openxmlformats.org/officeDocument/2006/relationships/image" Target="../media/image51.png"/><Relationship Id="rId3" Type="http://schemas.openxmlformats.org/officeDocument/2006/relationships/image" Target="../media/image30.svg"/><Relationship Id="rId21" Type="http://schemas.openxmlformats.org/officeDocument/2006/relationships/image" Target="../media/image48.svg"/><Relationship Id="rId7" Type="http://schemas.openxmlformats.org/officeDocument/2006/relationships/image" Target="../media/image34.svg"/><Relationship Id="rId12" Type="http://schemas.openxmlformats.org/officeDocument/2006/relationships/image" Target="../media/image39.png"/><Relationship Id="rId17" Type="http://schemas.openxmlformats.org/officeDocument/2006/relationships/image" Target="../media/image44.svg"/><Relationship Id="rId25" Type="http://schemas.openxmlformats.org/officeDocument/2006/relationships/image" Target="../media/image9.svg"/><Relationship Id="rId2" Type="http://schemas.openxmlformats.org/officeDocument/2006/relationships/image" Target="../media/image29.png"/><Relationship Id="rId16" Type="http://schemas.openxmlformats.org/officeDocument/2006/relationships/image" Target="../media/image43.png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png"/><Relationship Id="rId11" Type="http://schemas.openxmlformats.org/officeDocument/2006/relationships/image" Target="../media/image38.svg"/><Relationship Id="rId24" Type="http://schemas.openxmlformats.org/officeDocument/2006/relationships/image" Target="../media/image8.png"/><Relationship Id="rId5" Type="http://schemas.openxmlformats.org/officeDocument/2006/relationships/image" Target="../media/image32.svg"/><Relationship Id="rId15" Type="http://schemas.openxmlformats.org/officeDocument/2006/relationships/image" Target="../media/image42.svg"/><Relationship Id="rId23" Type="http://schemas.openxmlformats.org/officeDocument/2006/relationships/image" Target="../media/image50.svg"/><Relationship Id="rId10" Type="http://schemas.openxmlformats.org/officeDocument/2006/relationships/image" Target="../media/image37.png"/><Relationship Id="rId19" Type="http://schemas.openxmlformats.org/officeDocument/2006/relationships/image" Target="../media/image46.svg"/><Relationship Id="rId4" Type="http://schemas.openxmlformats.org/officeDocument/2006/relationships/image" Target="../media/image31.png"/><Relationship Id="rId9" Type="http://schemas.openxmlformats.org/officeDocument/2006/relationships/image" Target="../media/image36.svg"/><Relationship Id="rId14" Type="http://schemas.openxmlformats.org/officeDocument/2006/relationships/image" Target="../media/image41.png"/><Relationship Id="rId22" Type="http://schemas.openxmlformats.org/officeDocument/2006/relationships/image" Target="../media/image49.png"/><Relationship Id="rId27" Type="http://schemas.openxmlformats.org/officeDocument/2006/relationships/image" Target="../media/image52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7.sv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svg"/><Relationship Id="rId4" Type="http://schemas.openxmlformats.org/officeDocument/2006/relationships/image" Target="../media/image55.svg"/><Relationship Id="rId9" Type="http://schemas.openxmlformats.org/officeDocument/2006/relationships/image" Target="../media/image6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918289-07D7-598B-2FB7-B541E233C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8480" y="2458638"/>
            <a:ext cx="11389359" cy="970362"/>
          </a:xfrm>
          <a:ln>
            <a:noFill/>
          </a:ln>
        </p:spPr>
        <p:txBody>
          <a:bodyPr/>
          <a:lstStyle/>
          <a:p>
            <a:r>
              <a:rPr lang="en-US" dirty="0">
                <a:solidFill>
                  <a:srgbClr val="005FBF"/>
                </a:solidFill>
              </a:rPr>
              <a:t>Early Diagnosis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4606042-6EF0-F451-84FD-B16A838A4A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8480" y="3533030"/>
            <a:ext cx="10413669" cy="2643808"/>
          </a:xfrm>
        </p:spPr>
        <p:txBody>
          <a:bodyPr/>
          <a:lstStyle/>
          <a:p>
            <a:r>
              <a:rPr lang="en-US" sz="2400" dirty="0">
                <a:solidFill>
                  <a:srgbClr val="CA498F"/>
                </a:solidFill>
              </a:rPr>
              <a:t>Ali </a:t>
            </a:r>
            <a:r>
              <a:rPr lang="en-US" sz="2400" dirty="0" err="1">
                <a:solidFill>
                  <a:srgbClr val="CA498F"/>
                </a:solidFill>
              </a:rPr>
              <a:t>Jones,</a:t>
            </a:r>
            <a:r>
              <a:rPr lang="en-US" sz="2400" dirty="0">
                <a:solidFill>
                  <a:srgbClr val="CA498F"/>
                </a:solidFill>
              </a:rPr>
              <a:t> Director of Commissioning and Early Diagnosis</a:t>
            </a:r>
          </a:p>
          <a:p>
            <a:r>
              <a:rPr lang="en-US" sz="2400" dirty="0">
                <a:solidFill>
                  <a:srgbClr val="CA498F"/>
                </a:solidFill>
              </a:rPr>
              <a:t>Oliver Butterworth, Senior Programme Manager, Early Diagnosis and Lung </a:t>
            </a:r>
            <a:r>
              <a:rPr lang="en-US" sz="2400">
                <a:solidFill>
                  <a:srgbClr val="CA498F"/>
                </a:solidFill>
              </a:rPr>
              <a:t>Cancer Screening </a:t>
            </a:r>
            <a:r>
              <a:rPr lang="en-US" sz="2400" dirty="0">
                <a:solidFill>
                  <a:srgbClr val="CA498F"/>
                </a:solidFill>
              </a:rPr>
              <a:t>Programme</a:t>
            </a:r>
          </a:p>
          <a:p>
            <a:endParaRPr lang="en-US" sz="2400" dirty="0">
              <a:solidFill>
                <a:srgbClr val="CA498F"/>
              </a:solidFill>
            </a:endParaRPr>
          </a:p>
          <a:p>
            <a:r>
              <a:rPr lang="en-US" sz="2400" dirty="0">
                <a:solidFill>
                  <a:srgbClr val="CA498F"/>
                </a:solidFill>
              </a:rPr>
              <a:t>19</a:t>
            </a:r>
            <a:r>
              <a:rPr lang="en-US" sz="2400" baseline="30000" dirty="0">
                <a:solidFill>
                  <a:srgbClr val="CA498F"/>
                </a:solidFill>
              </a:rPr>
              <a:t>th</a:t>
            </a:r>
            <a:r>
              <a:rPr lang="en-US" sz="2400" dirty="0">
                <a:solidFill>
                  <a:srgbClr val="CA498F"/>
                </a:solidFill>
              </a:rPr>
              <a:t> May 2025</a:t>
            </a:r>
          </a:p>
        </p:txBody>
      </p:sp>
    </p:spTree>
    <p:extLst>
      <p:ext uri="{BB962C8B-B14F-4D97-AF65-F5344CB8AC3E}">
        <p14:creationId xmlns:p14="http://schemas.microsoft.com/office/powerpoint/2010/main" val="922403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91ACF2-8827-DCF7-0EFF-A7B8BF6129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4794" y="241403"/>
            <a:ext cx="8602146" cy="834094"/>
          </a:xfrm>
        </p:spPr>
        <p:txBody>
          <a:bodyPr/>
          <a:lstStyle/>
          <a:p>
            <a:r>
              <a:rPr lang="en-GB" dirty="0"/>
              <a:t>Future Challenges &amp; Considerations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7AD7C9-42DD-9660-071D-FCC0E837321C}"/>
              </a:ext>
            </a:extLst>
          </p:cNvPr>
          <p:cNvSpPr txBox="1"/>
          <p:nvPr/>
        </p:nvSpPr>
        <p:spPr>
          <a:xfrm>
            <a:off x="263480" y="1333045"/>
            <a:ext cx="10226719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7246" indent="-277246">
              <a:buFont typeface="Arial" panose="020B0604020202020204" pitchFamily="34" charset="0"/>
              <a:buChar char="•"/>
            </a:pPr>
            <a:r>
              <a:rPr lang="en-GB" sz="1940" dirty="0">
                <a:latin typeface="Arial" panose="020B0604020202020204" pitchFamily="34" charset="0"/>
                <a:cs typeface="Arial" panose="020B0604020202020204" pitchFamily="34" charset="0"/>
              </a:rPr>
              <a:t>Awaiting national guidance on recall protocols for previously low-scoring LHC attendees (retro/prospective dates, next due date)</a:t>
            </a:r>
          </a:p>
          <a:p>
            <a:pPr marL="277246" indent="-277246">
              <a:buFont typeface="Arial" panose="020B0604020202020204" pitchFamily="34" charset="0"/>
              <a:buChar char="•"/>
            </a:pPr>
            <a:endParaRPr lang="en-GB" sz="194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7246" indent="-277246">
              <a:buFont typeface="Arial" panose="020B0604020202020204" pitchFamily="34" charset="0"/>
              <a:buChar char="•"/>
            </a:pPr>
            <a:r>
              <a:rPr lang="en-GB" sz="1940" dirty="0">
                <a:latin typeface="Arial" panose="020B0604020202020204" pitchFamily="34" charset="0"/>
                <a:cs typeface="Arial" panose="020B0604020202020204" pitchFamily="34" charset="0"/>
              </a:rPr>
              <a:t>The result of the multi-year SR will determine the rate at which we are able to expand the programme. Funding has been flat for 3 years.</a:t>
            </a:r>
          </a:p>
          <a:p>
            <a:pPr marL="277246" indent="-277246">
              <a:buFont typeface="Arial" panose="020B0604020202020204" pitchFamily="34" charset="0"/>
              <a:buChar char="•"/>
            </a:pPr>
            <a:endParaRPr lang="en-GB" sz="194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7246" indent="-277246">
              <a:buFont typeface="Arial" panose="020B0604020202020204" pitchFamily="34" charset="0"/>
              <a:buChar char="•"/>
            </a:pPr>
            <a:r>
              <a:rPr lang="en-GB" sz="1940" dirty="0">
                <a:latin typeface="Arial" panose="020B0604020202020204" pitchFamily="34" charset="0"/>
                <a:cs typeface="Arial" panose="020B0604020202020204" pitchFamily="34" charset="0"/>
              </a:rPr>
              <a:t>Once fully rolled out, the programme is expected to transition nationally to sit alongside the other national cancer screening programmes (Section 7a) – potential requirement to support</a:t>
            </a:r>
          </a:p>
          <a:p>
            <a:pPr marL="277246" indent="-277246">
              <a:buFont typeface="Arial" panose="020B0604020202020204" pitchFamily="34" charset="0"/>
              <a:buChar char="•"/>
            </a:pPr>
            <a:endParaRPr lang="en-GB" sz="194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7FD2AB-9877-3A15-0F6B-4B3B22273BDA}"/>
              </a:ext>
            </a:extLst>
          </p:cNvPr>
          <p:cNvSpPr txBox="1"/>
          <p:nvPr/>
        </p:nvSpPr>
        <p:spPr>
          <a:xfrm>
            <a:off x="244794" y="4175036"/>
            <a:ext cx="115154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77246" indent="-277246">
              <a:buFont typeface="Arial" panose="020B0604020202020204" pitchFamily="34" charset="0"/>
              <a:buChar char="•"/>
              <a:defRPr sz="194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Shifts in screening cohort: aged-in vs. full spectrum, increase in planned activity with a reduction in lung health checks, risk within populations</a:t>
            </a:r>
          </a:p>
          <a:p>
            <a:endParaRPr lang="en-GB" dirty="0"/>
          </a:p>
          <a:p>
            <a:r>
              <a:rPr lang="en-GB" dirty="0"/>
              <a:t>Potential long-term impact on demand for diagnostics and treatment </a:t>
            </a:r>
          </a:p>
        </p:txBody>
      </p:sp>
    </p:spTree>
    <p:extLst>
      <p:ext uri="{BB962C8B-B14F-4D97-AF65-F5344CB8AC3E}">
        <p14:creationId xmlns:p14="http://schemas.microsoft.com/office/powerpoint/2010/main" val="1609137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F3036C5A-56A4-2750-2E37-5C5D8D23D621}"/>
              </a:ext>
            </a:extLst>
          </p:cNvPr>
          <p:cNvSpPr txBox="1">
            <a:spLocks/>
          </p:cNvSpPr>
          <p:nvPr/>
        </p:nvSpPr>
        <p:spPr>
          <a:xfrm>
            <a:off x="371794" y="383995"/>
            <a:ext cx="5025706" cy="834094"/>
          </a:xfrm>
          <a:prstGeom prst="rect">
            <a:avLst/>
          </a:prstGeom>
        </p:spPr>
        <p:txBody>
          <a:bodyPr/>
          <a:lstStyle>
            <a:lvl1pPr marL="0" eaLnBrk="1" hangingPunct="1">
              <a:defRPr sz="3638" b="1">
                <a:solidFill>
                  <a:srgbClr val="BF007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7246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54492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31738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08984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386230" eaLnBrk="1" hangingPunct="1">
              <a:defRPr>
                <a:latin typeface="+mn-lt"/>
                <a:ea typeface="+mn-ea"/>
                <a:cs typeface="+mn-cs"/>
              </a:defRPr>
            </a:lvl6pPr>
            <a:lvl7pPr marL="1663476" eaLnBrk="1" hangingPunct="1">
              <a:defRPr>
                <a:latin typeface="+mn-lt"/>
                <a:ea typeface="+mn-ea"/>
                <a:cs typeface="+mn-cs"/>
              </a:defRPr>
            </a:lvl7pPr>
            <a:lvl8pPr marL="1940723" eaLnBrk="1" hangingPunct="1">
              <a:defRPr>
                <a:latin typeface="+mn-lt"/>
                <a:ea typeface="+mn-ea"/>
                <a:cs typeface="+mn-cs"/>
              </a:defRPr>
            </a:lvl8pPr>
            <a:lvl9pPr marL="2217969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GB" kern="0" dirty="0"/>
              <a:t>Acknowledgements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84A612-0DEC-A69E-6F33-FC413B9F83F5}"/>
              </a:ext>
            </a:extLst>
          </p:cNvPr>
          <p:cNvSpPr txBox="1"/>
          <p:nvPr/>
        </p:nvSpPr>
        <p:spPr>
          <a:xfrm>
            <a:off x="371794" y="1218089"/>
            <a:ext cx="8026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Professor Richard Booton, Programme Director, MFT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Zoe Merchant, Programme Manager, MFT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Dr Haval Balata, Responsible Clinician, MFT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Professor Phil Crosbie, Research Lead, MFT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Kath Hewitt, Responsible Assessor, MFT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Dr Anna Sharman, Responsible Radiologist, MFT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Ali Jones, Director of Commissioning, GM Cancer Alliance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Ali Barbuti, Comms &amp; Engagement Manager, GM Cancer Alliance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Lucy Watson, Director of Finance WTWA, MFT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Jasmin Whitehead, Deputy Programme Manager, MFT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NHS GM Locality Teams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PODG Membership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GM LCS Oversight Committee Membership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384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F21AFFB-11CE-1443-8E0E-A0A22E2EA72D}"/>
              </a:ext>
            </a:extLst>
          </p:cNvPr>
          <p:cNvSpPr/>
          <p:nvPr/>
        </p:nvSpPr>
        <p:spPr>
          <a:xfrm>
            <a:off x="-1" y="5900468"/>
            <a:ext cx="12191999" cy="937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9E2A6C-CA64-A13F-7670-44503CD6D4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820" t="8217" r="14186" b="1729"/>
          <a:stretch/>
        </p:blipFill>
        <p:spPr>
          <a:xfrm>
            <a:off x="1" y="1009291"/>
            <a:ext cx="8427939" cy="5848708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2B5DE2-3176-BE70-6158-ED678F3707C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1" y="19921"/>
            <a:ext cx="8540152" cy="834094"/>
          </a:xfrm>
        </p:spPr>
        <p:txBody>
          <a:bodyPr/>
          <a:lstStyle/>
          <a:p>
            <a:r>
              <a:rPr lang="en-GB" dirty="0"/>
              <a:t>75% Long Term Plan Ambition</a:t>
            </a:r>
          </a:p>
          <a:p>
            <a:r>
              <a:rPr lang="en-GB" sz="2400" dirty="0"/>
              <a:t>Staging Data Update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BB7DCAD-401F-AEBB-A310-1547637A8E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39986"/>
              </p:ext>
            </p:extLst>
          </p:nvPr>
        </p:nvGraphicFramePr>
        <p:xfrm>
          <a:off x="6528391" y="3802365"/>
          <a:ext cx="4926010" cy="1045782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903767">
                  <a:extLst>
                    <a:ext uri="{9D8B030D-6E8A-4147-A177-3AD203B41FA5}">
                      <a16:colId xmlns:a16="http://schemas.microsoft.com/office/drawing/2014/main" val="991543012"/>
                    </a:ext>
                  </a:extLst>
                </a:gridCol>
                <a:gridCol w="1526852">
                  <a:extLst>
                    <a:ext uri="{9D8B030D-6E8A-4147-A177-3AD203B41FA5}">
                      <a16:colId xmlns:a16="http://schemas.microsoft.com/office/drawing/2014/main" val="4256247821"/>
                    </a:ext>
                  </a:extLst>
                </a:gridCol>
                <a:gridCol w="1526852">
                  <a:extLst>
                    <a:ext uri="{9D8B030D-6E8A-4147-A177-3AD203B41FA5}">
                      <a16:colId xmlns:a16="http://schemas.microsoft.com/office/drawing/2014/main" val="2782469875"/>
                    </a:ext>
                  </a:extLst>
                </a:gridCol>
                <a:gridCol w="968539">
                  <a:extLst>
                    <a:ext uri="{9D8B030D-6E8A-4147-A177-3AD203B41FA5}">
                      <a16:colId xmlns:a16="http://schemas.microsoft.com/office/drawing/2014/main" val="2973865632"/>
                    </a:ext>
                  </a:extLst>
                </a:gridCol>
              </a:tblGrid>
              <a:tr h="234817">
                <a:tc>
                  <a:txBody>
                    <a:bodyPr/>
                    <a:lstStyle/>
                    <a:p>
                      <a:pPr fontAlgn="base"/>
                      <a:endParaRPr lang="en-GB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 2019 </a:t>
                      </a:r>
                    </a:p>
                    <a:p>
                      <a:pPr algn="l" fontAlgn="base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(12m rolling)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 2025 </a:t>
                      </a:r>
                    </a:p>
                    <a:p>
                      <a:pPr algn="l" fontAlgn="base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(12m rolling)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Change </a:t>
                      </a: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2265195548"/>
                  </a:ext>
                </a:extLst>
              </a:tr>
              <a:tr h="300006">
                <a:tc>
                  <a:txBody>
                    <a:bodyPr/>
                    <a:lstStyle/>
                    <a:p>
                      <a:pPr fontAlgn="base"/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England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55.3%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59.0%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+3.7pp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extLst>
                  <a:ext uri="{0D108BD9-81ED-4DB2-BD59-A6C34878D82A}">
                    <a16:rowId xmlns:a16="http://schemas.microsoft.com/office/drawing/2014/main" val="1794139354"/>
                  </a:ext>
                </a:extLst>
              </a:tr>
              <a:tr h="300006">
                <a:tc>
                  <a:txBody>
                    <a:bodyPr/>
                    <a:lstStyle/>
                    <a:p>
                      <a:pPr fontAlgn="base"/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</a:t>
                      </a:r>
                      <a:endParaRPr lang="en-GB" sz="1600" b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54.0% 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60.2% 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+6.2pp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extLst>
                  <a:ext uri="{0D108BD9-81ED-4DB2-BD59-A6C34878D82A}">
                    <a16:rowId xmlns:a16="http://schemas.microsoft.com/office/drawing/2014/main" val="2993130905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D6264490-D0B9-CDD4-3DEB-E57E91815323}"/>
              </a:ext>
            </a:extLst>
          </p:cNvPr>
          <p:cNvSpPr txBox="1"/>
          <p:nvPr/>
        </p:nvSpPr>
        <p:spPr>
          <a:xfrm>
            <a:off x="4540103" y="4965320"/>
            <a:ext cx="6924931" cy="1088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First time to pass 60% in a 12-month rolling period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GM is above the England average for the first time ever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GM is ranked 9th out of the 20 cancer alliances, and number one in the NW</a:t>
            </a:r>
          </a:p>
        </p:txBody>
      </p:sp>
    </p:spTree>
    <p:extLst>
      <p:ext uri="{BB962C8B-B14F-4D97-AF65-F5344CB8AC3E}">
        <p14:creationId xmlns:p14="http://schemas.microsoft.com/office/powerpoint/2010/main" val="2569446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A15C884-E734-6C86-04BF-4D6BC7D9FE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9318" y="634394"/>
            <a:ext cx="7639822" cy="1890282"/>
          </a:xfrm>
        </p:spPr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Greater Manchester Lung Cancer Screening Programme</a:t>
            </a:r>
          </a:p>
          <a:p>
            <a:r>
              <a:rPr lang="en-US" sz="2426" dirty="0">
                <a:latin typeface="Aptos Light" panose="020F0502020204030204" pitchFamily="34" charset="0"/>
              </a:rPr>
              <a:t>Helping to achieve earlier diagnosis of lung cancer for current and former smokers across GM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B9AB8-22C6-CE0E-23C2-5CEA51BAAC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9318" y="5085008"/>
            <a:ext cx="7639822" cy="1024602"/>
          </a:xfrm>
        </p:spPr>
        <p:txBody>
          <a:bodyPr/>
          <a:lstStyle/>
          <a:p>
            <a:r>
              <a:rPr lang="en-US" sz="1940" i="1" dirty="0">
                <a:latin typeface="Aptos" panose="020B0004020202020204" pitchFamily="34" charset="0"/>
              </a:rPr>
              <a:t>Oliver Butterworth – Senior Programme Manager, Greater Manchester Cancer Alliance </a:t>
            </a:r>
          </a:p>
        </p:txBody>
      </p:sp>
    </p:spTree>
    <p:extLst>
      <p:ext uri="{BB962C8B-B14F-4D97-AF65-F5344CB8AC3E}">
        <p14:creationId xmlns:p14="http://schemas.microsoft.com/office/powerpoint/2010/main" val="2636915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age">
            <a:extLst>
              <a:ext uri="{FF2B5EF4-FFF2-40B4-BE49-F238E27FC236}">
                <a16:creationId xmlns:a16="http://schemas.microsoft.com/office/drawing/2014/main" id="{5A4EDDBA-FDD7-2550-6992-92BFFF8E5B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1" t="22621" r="14181" b="22621"/>
          <a:stretch/>
        </p:blipFill>
        <p:spPr bwMode="auto">
          <a:xfrm>
            <a:off x="812449" y="154072"/>
            <a:ext cx="10741767" cy="61577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CC42E394-2B08-AA3E-11DF-9B7242A38D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7636919"/>
              </p:ext>
            </p:extLst>
          </p:nvPr>
        </p:nvGraphicFramePr>
        <p:xfrm>
          <a:off x="1030777" y="328734"/>
          <a:ext cx="2488946" cy="5720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ECFD9927-6D23-0E79-E4CD-B34827F9D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53998" y="4433311"/>
            <a:ext cx="8201327" cy="834094"/>
          </a:xfrm>
        </p:spPr>
        <p:txBody>
          <a:bodyPr/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Lung Cancer Screening </a:t>
            </a:r>
          </a:p>
          <a:p>
            <a:pPr algn="r"/>
            <a:r>
              <a:rPr lang="en-GB" dirty="0">
                <a:solidFill>
                  <a:schemeClr val="bg1"/>
                </a:solidFill>
              </a:rPr>
              <a:t>for high-risk patients </a:t>
            </a:r>
          </a:p>
          <a:p>
            <a:pPr algn="r"/>
            <a:r>
              <a:rPr lang="en-GB" dirty="0">
                <a:solidFill>
                  <a:schemeClr val="bg1"/>
                </a:solidFill>
              </a:rPr>
              <a:t>in the Community</a:t>
            </a:r>
          </a:p>
        </p:txBody>
      </p:sp>
    </p:spTree>
    <p:extLst>
      <p:ext uri="{BB962C8B-B14F-4D97-AF65-F5344CB8AC3E}">
        <p14:creationId xmlns:p14="http://schemas.microsoft.com/office/powerpoint/2010/main" val="109259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ADA2EA1-F6DA-4E03-A9BB-EA26E46BB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2817505-1327-433B-B0DD-809EFB9171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4ED2523-87B2-4DD7-A098-DF242F1E30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raphic 52">
            <a:extLst>
              <a:ext uri="{FF2B5EF4-FFF2-40B4-BE49-F238E27FC236}">
                <a16:creationId xmlns:a16="http://schemas.microsoft.com/office/drawing/2014/main" id="{B1087EAE-F5E5-AA7A-B8C7-77623EDDC2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7941" t="-6650" r="-1" b="1"/>
          <a:stretch/>
        </p:blipFill>
        <p:spPr>
          <a:xfrm rot="20869499">
            <a:off x="3338674" y="1090088"/>
            <a:ext cx="3724778" cy="3770758"/>
          </a:xfrm>
          <a:prstGeom prst="rect">
            <a:avLst/>
          </a:prstGeom>
        </p:spPr>
      </p:pic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C2CAD006-F90F-8DDB-AD15-F22F024FEB0E}"/>
              </a:ext>
            </a:extLst>
          </p:cNvPr>
          <p:cNvSpPr txBox="1">
            <a:spLocks/>
          </p:cNvSpPr>
          <p:nvPr/>
        </p:nvSpPr>
        <p:spPr>
          <a:xfrm>
            <a:off x="2153044" y="1254752"/>
            <a:ext cx="2056644" cy="267414"/>
          </a:xfrm>
          <a:prstGeom prst="rect">
            <a:avLst/>
          </a:prstGeom>
        </p:spPr>
        <p:txBody>
          <a:bodyPr/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98" b="1" dirty="0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</a:rPr>
              <a:t>Smoking Cessation</a:t>
            </a:r>
          </a:p>
        </p:txBody>
      </p:sp>
      <p:pic>
        <p:nvPicPr>
          <p:cNvPr id="14" name="Graphic 13" descr="Truck with solid fill">
            <a:extLst>
              <a:ext uri="{FF2B5EF4-FFF2-40B4-BE49-F238E27FC236}">
                <a16:creationId xmlns:a16="http://schemas.microsoft.com/office/drawing/2014/main" id="{E248CF24-AF42-FD4F-5566-6E2AC91001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4501" y="47256"/>
            <a:ext cx="1091522" cy="1091522"/>
          </a:xfrm>
          <a:prstGeom prst="rect">
            <a:avLst/>
          </a:prstGeom>
        </p:spPr>
      </p:pic>
      <p:pic>
        <p:nvPicPr>
          <p:cNvPr id="16" name="Graphic 15" descr="Shield Tick with solid fill">
            <a:extLst>
              <a:ext uri="{FF2B5EF4-FFF2-40B4-BE49-F238E27FC236}">
                <a16:creationId xmlns:a16="http://schemas.microsoft.com/office/drawing/2014/main" id="{F49BC336-48B9-6BF5-A6ED-D8BA7B445F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80732" y="3819355"/>
            <a:ext cx="1091522" cy="1091522"/>
          </a:xfrm>
          <a:prstGeom prst="rect">
            <a:avLst/>
          </a:prstGeom>
        </p:spPr>
      </p:pic>
      <p:pic>
        <p:nvPicPr>
          <p:cNvPr id="18" name="Graphic 17" descr="Network with solid fill">
            <a:extLst>
              <a:ext uri="{FF2B5EF4-FFF2-40B4-BE49-F238E27FC236}">
                <a16:creationId xmlns:a16="http://schemas.microsoft.com/office/drawing/2014/main" id="{90A25815-A542-FDFE-ECC9-90AF5D52271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39903" y="1001911"/>
            <a:ext cx="1091522" cy="1091522"/>
          </a:xfrm>
          <a:prstGeom prst="rect">
            <a:avLst/>
          </a:prstGeom>
        </p:spPr>
      </p:pic>
      <p:pic>
        <p:nvPicPr>
          <p:cNvPr id="20" name="Graphic 19" descr="Link with solid fill">
            <a:extLst>
              <a:ext uri="{FF2B5EF4-FFF2-40B4-BE49-F238E27FC236}">
                <a16:creationId xmlns:a16="http://schemas.microsoft.com/office/drawing/2014/main" id="{AC393779-2703-DB9C-D869-7C9D3863065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352643" y="1584021"/>
            <a:ext cx="1091522" cy="1091522"/>
          </a:xfrm>
          <a:prstGeom prst="rect">
            <a:avLst/>
          </a:prstGeom>
        </p:spPr>
      </p:pic>
      <p:pic>
        <p:nvPicPr>
          <p:cNvPr id="22" name="Graphic 21" descr="Bar chart with solid fill">
            <a:extLst>
              <a:ext uri="{FF2B5EF4-FFF2-40B4-BE49-F238E27FC236}">
                <a16:creationId xmlns:a16="http://schemas.microsoft.com/office/drawing/2014/main" id="{39914839-76CB-C6FD-D5E2-28C3513812E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39276" y="4654939"/>
            <a:ext cx="1091522" cy="1091522"/>
          </a:xfrm>
          <a:prstGeom prst="rect">
            <a:avLst/>
          </a:prstGeom>
        </p:spPr>
      </p:pic>
      <p:pic>
        <p:nvPicPr>
          <p:cNvPr id="24" name="Graphic 23" descr="Map with pin with solid fill">
            <a:extLst>
              <a:ext uri="{FF2B5EF4-FFF2-40B4-BE49-F238E27FC236}">
                <a16:creationId xmlns:a16="http://schemas.microsoft.com/office/drawing/2014/main" id="{54EBBC2A-01AA-A365-361C-185901B84DE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987285" y="4655725"/>
            <a:ext cx="1091522" cy="1091522"/>
          </a:xfrm>
          <a:prstGeom prst="rect">
            <a:avLst/>
          </a:prstGeom>
        </p:spPr>
      </p:pic>
      <p:pic>
        <p:nvPicPr>
          <p:cNvPr id="26" name="Graphic 25" descr="Doctor female with solid fill">
            <a:extLst>
              <a:ext uri="{FF2B5EF4-FFF2-40B4-BE49-F238E27FC236}">
                <a16:creationId xmlns:a16="http://schemas.microsoft.com/office/drawing/2014/main" id="{4348DF9A-78B1-F82D-F88E-6896160D650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955460" y="4550449"/>
            <a:ext cx="1091522" cy="1091522"/>
          </a:xfrm>
          <a:prstGeom prst="rect">
            <a:avLst/>
          </a:prstGeom>
        </p:spPr>
      </p:pic>
      <p:pic>
        <p:nvPicPr>
          <p:cNvPr id="28" name="Graphic 27" descr="No smoking with solid fill">
            <a:extLst>
              <a:ext uri="{FF2B5EF4-FFF2-40B4-BE49-F238E27FC236}">
                <a16:creationId xmlns:a16="http://schemas.microsoft.com/office/drawing/2014/main" id="{A12D90B4-125F-FACB-AD73-C97D63D3939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635605" y="245418"/>
            <a:ext cx="1091522" cy="1091522"/>
          </a:xfrm>
          <a:prstGeom prst="rect">
            <a:avLst/>
          </a:prstGeom>
        </p:spPr>
      </p:pic>
      <p:pic>
        <p:nvPicPr>
          <p:cNvPr id="30" name="Graphic 29" descr="Megaphone1 with solid fill">
            <a:extLst>
              <a:ext uri="{FF2B5EF4-FFF2-40B4-BE49-F238E27FC236}">
                <a16:creationId xmlns:a16="http://schemas.microsoft.com/office/drawing/2014/main" id="{2E6317B6-6780-38AB-564A-3ACCC47379E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09115" y="4303200"/>
            <a:ext cx="1091522" cy="1091522"/>
          </a:xfrm>
          <a:prstGeom prst="rect">
            <a:avLst/>
          </a:prstGeom>
        </p:spPr>
      </p:pic>
      <p:pic>
        <p:nvPicPr>
          <p:cNvPr id="32" name="Graphic 31" descr="Clipboard with solid fill">
            <a:extLst>
              <a:ext uri="{FF2B5EF4-FFF2-40B4-BE49-F238E27FC236}">
                <a16:creationId xmlns:a16="http://schemas.microsoft.com/office/drawing/2014/main" id="{FBA496B6-52DB-4A95-F34C-626F42E35E64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667435" y="2557005"/>
            <a:ext cx="1091522" cy="1091522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A5CD6A23-6787-5BD0-0FB7-FE113C9AD8BA}"/>
              </a:ext>
            </a:extLst>
          </p:cNvPr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rcRect l="-7941" t="-6650" r="-1" b="1"/>
          <a:stretch/>
        </p:blipFill>
        <p:spPr>
          <a:xfrm rot="20869499">
            <a:off x="3440281" y="1211178"/>
            <a:ext cx="3521563" cy="356503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42440E1C-E3D9-E64D-9B61-2ACCF066C05E}"/>
              </a:ext>
            </a:extLst>
          </p:cNvPr>
          <p:cNvSpPr txBox="1"/>
          <p:nvPr/>
        </p:nvSpPr>
        <p:spPr>
          <a:xfrm>
            <a:off x="3841752" y="2490538"/>
            <a:ext cx="3007617" cy="1324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68" b="1" dirty="0">
                <a:solidFill>
                  <a:schemeClr val="bg1"/>
                </a:solidFill>
                <a:latin typeface="Aptos" panose="020B0004020202020204" pitchFamily="34" charset="0"/>
              </a:rPr>
              <a:t>Components of GM Screening Model</a:t>
            </a:r>
          </a:p>
        </p:txBody>
      </p:sp>
      <p:sp>
        <p:nvSpPr>
          <p:cNvPr id="38" name="Text Placeholder 17">
            <a:extLst>
              <a:ext uri="{FF2B5EF4-FFF2-40B4-BE49-F238E27FC236}">
                <a16:creationId xmlns:a16="http://schemas.microsoft.com/office/drawing/2014/main" id="{F57CBE5E-3016-91F1-3D72-03A9BA39FE45}"/>
              </a:ext>
            </a:extLst>
          </p:cNvPr>
          <p:cNvSpPr txBox="1">
            <a:spLocks/>
          </p:cNvSpPr>
          <p:nvPr/>
        </p:nvSpPr>
        <p:spPr>
          <a:xfrm>
            <a:off x="57342" y="1968269"/>
            <a:ext cx="2056644" cy="267414"/>
          </a:xfrm>
          <a:prstGeom prst="rect">
            <a:avLst/>
          </a:prstGeom>
        </p:spPr>
        <p:txBody>
          <a:bodyPr/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98" b="1" dirty="0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</a:rPr>
              <a:t>One Stop Model</a:t>
            </a:r>
          </a:p>
        </p:txBody>
      </p:sp>
      <p:sp>
        <p:nvSpPr>
          <p:cNvPr id="39" name="Text Placeholder 17">
            <a:extLst>
              <a:ext uri="{FF2B5EF4-FFF2-40B4-BE49-F238E27FC236}">
                <a16:creationId xmlns:a16="http://schemas.microsoft.com/office/drawing/2014/main" id="{149327DF-774E-F644-CFA9-0153D0D1A0A7}"/>
              </a:ext>
            </a:extLst>
          </p:cNvPr>
          <p:cNvSpPr txBox="1">
            <a:spLocks/>
          </p:cNvSpPr>
          <p:nvPr/>
        </p:nvSpPr>
        <p:spPr>
          <a:xfrm>
            <a:off x="1184875" y="3609863"/>
            <a:ext cx="2056644" cy="267414"/>
          </a:xfrm>
          <a:prstGeom prst="rect">
            <a:avLst/>
          </a:prstGeom>
        </p:spPr>
        <p:txBody>
          <a:bodyPr/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98" b="1" dirty="0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</a:rPr>
              <a:t>Programme Management</a:t>
            </a:r>
          </a:p>
        </p:txBody>
      </p:sp>
      <p:sp>
        <p:nvSpPr>
          <p:cNvPr id="40" name="Text Placeholder 17">
            <a:extLst>
              <a:ext uri="{FF2B5EF4-FFF2-40B4-BE49-F238E27FC236}">
                <a16:creationId xmlns:a16="http://schemas.microsoft.com/office/drawing/2014/main" id="{4BBE6C70-8D66-10E1-356C-B62C457D12BF}"/>
              </a:ext>
            </a:extLst>
          </p:cNvPr>
          <p:cNvSpPr txBox="1">
            <a:spLocks/>
          </p:cNvSpPr>
          <p:nvPr/>
        </p:nvSpPr>
        <p:spPr>
          <a:xfrm>
            <a:off x="126555" y="5379910"/>
            <a:ext cx="2056644" cy="267414"/>
          </a:xfrm>
          <a:prstGeom prst="rect">
            <a:avLst/>
          </a:prstGeom>
        </p:spPr>
        <p:txBody>
          <a:bodyPr/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98" b="1" dirty="0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</a:rPr>
              <a:t>Comms &amp; Engagement</a:t>
            </a:r>
          </a:p>
        </p:txBody>
      </p:sp>
      <p:sp>
        <p:nvSpPr>
          <p:cNvPr id="41" name="Text Placeholder 17">
            <a:extLst>
              <a:ext uri="{FF2B5EF4-FFF2-40B4-BE49-F238E27FC236}">
                <a16:creationId xmlns:a16="http://schemas.microsoft.com/office/drawing/2014/main" id="{3289203A-F62E-D7F7-5CFC-81348B80E2D2}"/>
              </a:ext>
            </a:extLst>
          </p:cNvPr>
          <p:cNvSpPr txBox="1">
            <a:spLocks/>
          </p:cNvSpPr>
          <p:nvPr/>
        </p:nvSpPr>
        <p:spPr>
          <a:xfrm>
            <a:off x="2456715" y="5657825"/>
            <a:ext cx="2056644" cy="267414"/>
          </a:xfrm>
          <a:prstGeom prst="rect">
            <a:avLst/>
          </a:prstGeom>
        </p:spPr>
        <p:txBody>
          <a:bodyPr/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98" b="1" dirty="0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</a:rPr>
              <a:t>Data &amp;         Evidence</a:t>
            </a:r>
          </a:p>
        </p:txBody>
      </p:sp>
      <p:sp>
        <p:nvSpPr>
          <p:cNvPr id="42" name="Text Placeholder 17">
            <a:extLst>
              <a:ext uri="{FF2B5EF4-FFF2-40B4-BE49-F238E27FC236}">
                <a16:creationId xmlns:a16="http://schemas.microsoft.com/office/drawing/2014/main" id="{1A5B6C30-8D2F-D122-2AC1-F754B45C69AA}"/>
              </a:ext>
            </a:extLst>
          </p:cNvPr>
          <p:cNvSpPr txBox="1">
            <a:spLocks/>
          </p:cNvSpPr>
          <p:nvPr/>
        </p:nvSpPr>
        <p:spPr>
          <a:xfrm>
            <a:off x="9504724" y="5613540"/>
            <a:ext cx="2056644" cy="267414"/>
          </a:xfrm>
          <a:prstGeom prst="rect">
            <a:avLst/>
          </a:prstGeom>
        </p:spPr>
        <p:txBody>
          <a:bodyPr/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98" b="1" dirty="0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</a:rPr>
              <a:t>Logistics &amp; Coordination</a:t>
            </a:r>
          </a:p>
        </p:txBody>
      </p:sp>
      <p:sp>
        <p:nvSpPr>
          <p:cNvPr id="43" name="Text Placeholder 17">
            <a:extLst>
              <a:ext uri="{FF2B5EF4-FFF2-40B4-BE49-F238E27FC236}">
                <a16:creationId xmlns:a16="http://schemas.microsoft.com/office/drawing/2014/main" id="{80B69662-6BD0-CDC1-E43F-AD88E00E2BC1}"/>
              </a:ext>
            </a:extLst>
          </p:cNvPr>
          <p:cNvSpPr txBox="1">
            <a:spLocks/>
          </p:cNvSpPr>
          <p:nvPr/>
        </p:nvSpPr>
        <p:spPr>
          <a:xfrm>
            <a:off x="5472899" y="5649523"/>
            <a:ext cx="2056644" cy="267414"/>
          </a:xfrm>
          <a:prstGeom prst="rect">
            <a:avLst/>
          </a:prstGeom>
        </p:spPr>
        <p:txBody>
          <a:bodyPr/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98" b="1" dirty="0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</a:rPr>
              <a:t>Recruitment &amp; Workforce</a:t>
            </a:r>
          </a:p>
        </p:txBody>
      </p:sp>
      <p:sp>
        <p:nvSpPr>
          <p:cNvPr id="44" name="Text Placeholder 17">
            <a:extLst>
              <a:ext uri="{FF2B5EF4-FFF2-40B4-BE49-F238E27FC236}">
                <a16:creationId xmlns:a16="http://schemas.microsoft.com/office/drawing/2014/main" id="{827BA708-C038-9425-F725-3A3709C3297D}"/>
              </a:ext>
            </a:extLst>
          </p:cNvPr>
          <p:cNvSpPr txBox="1">
            <a:spLocks/>
          </p:cNvSpPr>
          <p:nvPr/>
        </p:nvSpPr>
        <p:spPr>
          <a:xfrm>
            <a:off x="5601941" y="925417"/>
            <a:ext cx="2056644" cy="267414"/>
          </a:xfrm>
          <a:prstGeom prst="rect">
            <a:avLst/>
          </a:prstGeom>
        </p:spPr>
        <p:txBody>
          <a:bodyPr/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98" b="1" dirty="0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</a:rPr>
              <a:t>Community Clinics</a:t>
            </a:r>
          </a:p>
        </p:txBody>
      </p:sp>
      <p:sp>
        <p:nvSpPr>
          <p:cNvPr id="45" name="Text Placeholder 17">
            <a:extLst>
              <a:ext uri="{FF2B5EF4-FFF2-40B4-BE49-F238E27FC236}">
                <a16:creationId xmlns:a16="http://schemas.microsoft.com/office/drawing/2014/main" id="{6F343E46-D14F-7E60-D573-EC7136015F44}"/>
              </a:ext>
            </a:extLst>
          </p:cNvPr>
          <p:cNvSpPr txBox="1">
            <a:spLocks/>
          </p:cNvSpPr>
          <p:nvPr/>
        </p:nvSpPr>
        <p:spPr>
          <a:xfrm>
            <a:off x="6870082" y="2654338"/>
            <a:ext cx="2056644" cy="267414"/>
          </a:xfrm>
          <a:prstGeom prst="rect">
            <a:avLst/>
          </a:prstGeom>
        </p:spPr>
        <p:txBody>
          <a:bodyPr/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98" b="1" dirty="0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</a:rPr>
              <a:t>System Connectivity </a:t>
            </a:r>
          </a:p>
        </p:txBody>
      </p:sp>
      <p:sp>
        <p:nvSpPr>
          <p:cNvPr id="46" name="Text Placeholder 17">
            <a:extLst>
              <a:ext uri="{FF2B5EF4-FFF2-40B4-BE49-F238E27FC236}">
                <a16:creationId xmlns:a16="http://schemas.microsoft.com/office/drawing/2014/main" id="{EBFE1686-BBC7-BDC1-DB5F-708D5AED4392}"/>
              </a:ext>
            </a:extLst>
          </p:cNvPr>
          <p:cNvSpPr txBox="1">
            <a:spLocks/>
          </p:cNvSpPr>
          <p:nvPr/>
        </p:nvSpPr>
        <p:spPr>
          <a:xfrm>
            <a:off x="7350226" y="4918429"/>
            <a:ext cx="2056644" cy="267414"/>
          </a:xfrm>
          <a:prstGeom prst="rect">
            <a:avLst/>
          </a:prstGeom>
        </p:spPr>
        <p:txBody>
          <a:bodyPr/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98" b="1" dirty="0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</a:rPr>
              <a:t>GM Information Governance</a:t>
            </a:r>
          </a:p>
        </p:txBody>
      </p:sp>
      <p:pic>
        <p:nvPicPr>
          <p:cNvPr id="50" name="Graphic 49" descr="Connections outline">
            <a:extLst>
              <a:ext uri="{FF2B5EF4-FFF2-40B4-BE49-F238E27FC236}">
                <a16:creationId xmlns:a16="http://schemas.microsoft.com/office/drawing/2014/main" id="{EE8B78DE-280F-A910-11C9-0FBE65A1D1D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9504724" y="2675543"/>
            <a:ext cx="1091522" cy="1091522"/>
          </a:xfrm>
          <a:prstGeom prst="rect">
            <a:avLst/>
          </a:prstGeom>
        </p:spPr>
      </p:pic>
      <p:sp>
        <p:nvSpPr>
          <p:cNvPr id="51" name="Text Placeholder 17">
            <a:extLst>
              <a:ext uri="{FF2B5EF4-FFF2-40B4-BE49-F238E27FC236}">
                <a16:creationId xmlns:a16="http://schemas.microsoft.com/office/drawing/2014/main" id="{F1352B01-7CAC-76AA-94AC-A4A07E5E00D4}"/>
              </a:ext>
            </a:extLst>
          </p:cNvPr>
          <p:cNvSpPr txBox="1">
            <a:spLocks/>
          </p:cNvSpPr>
          <p:nvPr/>
        </p:nvSpPr>
        <p:spPr>
          <a:xfrm>
            <a:off x="9022163" y="3659503"/>
            <a:ext cx="2056644" cy="267414"/>
          </a:xfrm>
          <a:prstGeom prst="rect">
            <a:avLst/>
          </a:prstGeom>
        </p:spPr>
        <p:txBody>
          <a:bodyPr/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98" b="1" dirty="0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</a:rPr>
              <a:t>Collaboration with Place &amp; Provider</a:t>
            </a:r>
          </a:p>
        </p:txBody>
      </p:sp>
    </p:spTree>
    <p:extLst>
      <p:ext uri="{BB962C8B-B14F-4D97-AF65-F5344CB8AC3E}">
        <p14:creationId xmlns:p14="http://schemas.microsoft.com/office/powerpoint/2010/main" val="2224112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91ACF2-8827-DCF7-0EFF-A7B8BF6129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4794" y="241403"/>
            <a:ext cx="8602146" cy="834094"/>
          </a:xfrm>
        </p:spPr>
        <p:txBody>
          <a:bodyPr/>
          <a:lstStyle/>
          <a:p>
            <a:r>
              <a:rPr lang="en-GB" dirty="0"/>
              <a:t>Programme Developments &amp; Achievements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7AD7C9-42DD-9660-071D-FCC0E837321C}"/>
              </a:ext>
            </a:extLst>
          </p:cNvPr>
          <p:cNvSpPr txBox="1"/>
          <p:nvPr/>
        </p:nvSpPr>
        <p:spPr>
          <a:xfrm>
            <a:off x="244795" y="1656971"/>
            <a:ext cx="10308906" cy="4527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7246" indent="-2772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940" dirty="0">
                <a:latin typeface="Arial" panose="020B0604020202020204" pitchFamily="34" charset="0"/>
                <a:cs typeface="Arial" panose="020B0604020202020204" pitchFamily="34" charset="0"/>
              </a:rPr>
              <a:t>Starting in November 2023, the programme expanded from its original geographies to invite eligible patients for a lung health check</a:t>
            </a:r>
          </a:p>
          <a:p>
            <a:pPr marL="277246" indent="-2772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940" dirty="0">
                <a:latin typeface="Arial" panose="020B0604020202020204" pitchFamily="34" charset="0"/>
                <a:cs typeface="Arial" panose="020B0604020202020204" pitchFamily="34" charset="0"/>
              </a:rPr>
              <a:t>Successfully awarded capital to purchase x3 CT scanners to support programme expansion, bringing total assets to 4</a:t>
            </a:r>
          </a:p>
          <a:p>
            <a:pPr marL="277246" indent="-2772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940" dirty="0">
                <a:latin typeface="Arial" panose="020B0604020202020204" pitchFamily="34" charset="0"/>
                <a:cs typeface="Arial" panose="020B0604020202020204" pitchFamily="34" charset="0"/>
              </a:rPr>
              <a:t>£3,391m revenue funded repurposed to support an increase in diagnostic activity using a specialist centre model across NCA and MFT </a:t>
            </a:r>
          </a:p>
          <a:p>
            <a:pPr marL="277246" indent="-2772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940" dirty="0">
                <a:latin typeface="Arial" panose="020B0604020202020204" pitchFamily="34" charset="0"/>
                <a:cs typeface="Arial" panose="020B0604020202020204" pitchFamily="34" charset="0"/>
              </a:rPr>
              <a:t>Additional treatment capacity established at Wythenshawe site</a:t>
            </a:r>
          </a:p>
          <a:p>
            <a:pPr marL="277246" indent="-2772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940" dirty="0">
                <a:latin typeface="Arial" panose="020B0604020202020204" pitchFamily="34" charset="0"/>
                <a:cs typeface="Arial" panose="020B0604020202020204" pitchFamily="34" charset="0"/>
              </a:rPr>
              <a:t>Creation of a single ICB/CA lung cancer screening service with the transfer of the Salford/NCA service to MFT in April 2025</a:t>
            </a:r>
          </a:p>
          <a:p>
            <a:pPr marL="277246" indent="-2772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940" dirty="0">
                <a:latin typeface="Arial" panose="020B0604020202020204" pitchFamily="34" charset="0"/>
                <a:cs typeface="Arial" panose="020B0604020202020204" pitchFamily="34" charset="0"/>
              </a:rPr>
              <a:t>GM is the largest recipient of targeted funding in 25/26 for LCS</a:t>
            </a:r>
          </a:p>
        </p:txBody>
      </p:sp>
    </p:spTree>
    <p:extLst>
      <p:ext uri="{BB962C8B-B14F-4D97-AF65-F5344CB8AC3E}">
        <p14:creationId xmlns:p14="http://schemas.microsoft.com/office/powerpoint/2010/main" val="1182905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DAE0219E-79D9-61AC-2FA7-0F9A3B95BFB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8" r="20478"/>
          <a:stretch/>
        </p:blipFill>
        <p:spPr>
          <a:xfrm>
            <a:off x="809584" y="787689"/>
            <a:ext cx="4526164" cy="5110797"/>
          </a:xfr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701B07F-7EEE-135D-E2B7-C7C1BA76BA4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52194" y="175543"/>
            <a:ext cx="5488037" cy="834094"/>
          </a:xfrm>
        </p:spPr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Programme Outcomes</a:t>
            </a:r>
          </a:p>
        </p:txBody>
      </p:sp>
      <p:pic>
        <p:nvPicPr>
          <p:cNvPr id="7" name="Graphic 6" descr="Lungs with solid fill">
            <a:extLst>
              <a:ext uri="{FF2B5EF4-FFF2-40B4-BE49-F238E27FC236}">
                <a16:creationId xmlns:a16="http://schemas.microsoft.com/office/drawing/2014/main" id="{2333ED05-5114-62CC-AC51-CB1634FF01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19334" y="4171414"/>
            <a:ext cx="873217" cy="8732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D5C6792-FEFE-37A3-E9D3-B970B41B542C}"/>
              </a:ext>
            </a:extLst>
          </p:cNvPr>
          <p:cNvSpPr txBox="1"/>
          <p:nvPr/>
        </p:nvSpPr>
        <p:spPr>
          <a:xfrm>
            <a:off x="6543180" y="4344408"/>
            <a:ext cx="2340410" cy="614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98" b="1" dirty="0">
                <a:solidFill>
                  <a:schemeClr val="dk1"/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941 lung cancers  diagnosed</a:t>
            </a:r>
            <a:r>
              <a:rPr lang="en-GB" sz="1698" b="1" dirty="0">
                <a:latin typeface="Aptos" panose="020B0004020202020204" pitchFamily="34" charset="0"/>
                <a:cs typeface="Aharoni" panose="02010803020104030203" pitchFamily="2" charset="-79"/>
              </a:rPr>
              <a:t> </a:t>
            </a:r>
          </a:p>
        </p:txBody>
      </p:sp>
      <p:pic>
        <p:nvPicPr>
          <p:cNvPr id="9" name="Graphic 8" descr="Harvey Balls 80% with solid fill">
            <a:extLst>
              <a:ext uri="{FF2B5EF4-FFF2-40B4-BE49-F238E27FC236}">
                <a16:creationId xmlns:a16="http://schemas.microsoft.com/office/drawing/2014/main" id="{448F0BD3-4B68-21F0-8E65-5CD5E27CF4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49355" y="5088394"/>
            <a:ext cx="873218" cy="8732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AADB2C3-5F78-C373-7A4A-00D7AC1D8BE3}"/>
              </a:ext>
            </a:extLst>
          </p:cNvPr>
          <p:cNvSpPr txBox="1"/>
          <p:nvPr/>
        </p:nvSpPr>
        <p:spPr>
          <a:xfrm>
            <a:off x="7407363" y="5317315"/>
            <a:ext cx="2248220" cy="614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98" b="1" dirty="0">
                <a:solidFill>
                  <a:schemeClr val="dk1"/>
                </a:solidFill>
                <a:latin typeface="Aptos" panose="020B0004020202020204" pitchFamily="34" charset="0"/>
                <a:cs typeface="Aharoni" panose="02010803020104030203" pitchFamily="2" charset="-79"/>
              </a:rPr>
              <a:t>79% diagnosed at an early stage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C93B97-7F6F-B8C5-1709-F2BC468636E4}"/>
              </a:ext>
            </a:extLst>
          </p:cNvPr>
          <p:cNvSpPr txBox="1"/>
          <p:nvPr/>
        </p:nvSpPr>
        <p:spPr>
          <a:xfrm>
            <a:off x="7296084" y="3304096"/>
            <a:ext cx="1823249" cy="614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98" b="1" dirty="0">
                <a:latin typeface="Aptos" panose="020B0004020202020204" pitchFamily="34" charset="0"/>
                <a:cs typeface="Aharoni" panose="02010803020104030203" pitchFamily="2" charset="-79"/>
              </a:rPr>
              <a:t>122K LHCs completed </a:t>
            </a:r>
          </a:p>
        </p:txBody>
      </p:sp>
      <p:pic>
        <p:nvPicPr>
          <p:cNvPr id="13" name="Graphic 12" descr="Clipboard Partially Ticked with solid fill">
            <a:extLst>
              <a:ext uri="{FF2B5EF4-FFF2-40B4-BE49-F238E27FC236}">
                <a16:creationId xmlns:a16="http://schemas.microsoft.com/office/drawing/2014/main" id="{6B8C7E2A-BFF9-77E2-BCA4-40DEFD1C67C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6349355" y="3102336"/>
            <a:ext cx="873217" cy="873217"/>
          </a:xfrm>
          <a:prstGeom prst="rect">
            <a:avLst/>
          </a:prstGeom>
        </p:spPr>
      </p:pic>
      <p:pic>
        <p:nvPicPr>
          <p:cNvPr id="14" name="Graphic 13" descr="Group of people with solid fill">
            <a:extLst>
              <a:ext uri="{FF2B5EF4-FFF2-40B4-BE49-F238E27FC236}">
                <a16:creationId xmlns:a16="http://schemas.microsoft.com/office/drawing/2014/main" id="{0CC6FFE0-2BA0-0BB1-538A-A10083AB70D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119333" y="2250123"/>
            <a:ext cx="873218" cy="8732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CB19D3E-ECC6-BEDD-696C-779F36A88DF9}"/>
              </a:ext>
            </a:extLst>
          </p:cNvPr>
          <p:cNvSpPr txBox="1"/>
          <p:nvPr/>
        </p:nvSpPr>
        <p:spPr>
          <a:xfrm>
            <a:off x="6663655" y="2541892"/>
            <a:ext cx="2099462" cy="3536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98" b="1" dirty="0">
                <a:latin typeface="Aptos" panose="020B0004020202020204" pitchFamily="34" charset="0"/>
                <a:cs typeface="Aharoni" panose="02010803020104030203" pitchFamily="2" charset="-79"/>
              </a:rPr>
              <a:t>219k people invited</a:t>
            </a:r>
          </a:p>
        </p:txBody>
      </p:sp>
      <p:pic>
        <p:nvPicPr>
          <p:cNvPr id="16" name="Picture 2" descr="Stakeholder briefing: Launch of the Greater Manchester Integrated Care  Partnership Strategy 2023 – 2028 | Greater Manchester Integrated Care  Partnership">
            <a:extLst>
              <a:ext uri="{FF2B5EF4-FFF2-40B4-BE49-F238E27FC236}">
                <a16:creationId xmlns:a16="http://schemas.microsoft.com/office/drawing/2014/main" id="{1894B6A1-5436-3364-50C7-BA93DFC84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764" y="1114717"/>
            <a:ext cx="1386400" cy="94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6430428-A740-F1F1-65B1-1EEB36F8588B}"/>
              </a:ext>
            </a:extLst>
          </p:cNvPr>
          <p:cNvSpPr txBox="1"/>
          <p:nvPr/>
        </p:nvSpPr>
        <p:spPr>
          <a:xfrm>
            <a:off x="7456480" y="1270947"/>
            <a:ext cx="2099462" cy="876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98" b="1" dirty="0">
                <a:latin typeface="Aptos" panose="020B0004020202020204" pitchFamily="34" charset="0"/>
                <a:cs typeface="Aharoni" panose="02010803020104030203" pitchFamily="2" charset="-79"/>
              </a:rPr>
              <a:t>Live in over 275 (411) GP practices across GM</a:t>
            </a:r>
          </a:p>
        </p:txBody>
      </p:sp>
    </p:spTree>
    <p:extLst>
      <p:ext uri="{BB962C8B-B14F-4D97-AF65-F5344CB8AC3E}">
        <p14:creationId xmlns:p14="http://schemas.microsoft.com/office/powerpoint/2010/main" val="2607558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E00B6DE-BDF7-0C1A-A49A-CAD6B617CD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464835"/>
              </p:ext>
            </p:extLst>
          </p:nvPr>
        </p:nvGraphicFramePr>
        <p:xfrm>
          <a:off x="4652038" y="3516331"/>
          <a:ext cx="7076840" cy="2755838"/>
        </p:xfrm>
        <a:graphic>
          <a:graphicData uri="http://schemas.openxmlformats.org/drawingml/2006/table">
            <a:tbl>
              <a:tblPr/>
              <a:tblGrid>
                <a:gridCol w="3485413">
                  <a:extLst>
                    <a:ext uri="{9D8B030D-6E8A-4147-A177-3AD203B41FA5}">
                      <a16:colId xmlns:a16="http://schemas.microsoft.com/office/drawing/2014/main" val="1172736867"/>
                    </a:ext>
                  </a:extLst>
                </a:gridCol>
                <a:gridCol w="1267563">
                  <a:extLst>
                    <a:ext uri="{9D8B030D-6E8A-4147-A177-3AD203B41FA5}">
                      <a16:colId xmlns:a16="http://schemas.microsoft.com/office/drawing/2014/main" val="4029409207"/>
                    </a:ext>
                  </a:extLst>
                </a:gridCol>
                <a:gridCol w="1278125">
                  <a:extLst>
                    <a:ext uri="{9D8B030D-6E8A-4147-A177-3AD203B41FA5}">
                      <a16:colId xmlns:a16="http://schemas.microsoft.com/office/drawing/2014/main" val="2210153924"/>
                    </a:ext>
                  </a:extLst>
                </a:gridCol>
                <a:gridCol w="1045739">
                  <a:extLst>
                    <a:ext uri="{9D8B030D-6E8A-4147-A177-3AD203B41FA5}">
                      <a16:colId xmlns:a16="http://schemas.microsoft.com/office/drawing/2014/main" val="860398427"/>
                    </a:ext>
                  </a:extLst>
                </a:gridCol>
              </a:tblGrid>
              <a:tr h="250514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66" marR="2766" marT="276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 Programme Budget 25/26</a:t>
                      </a:r>
                    </a:p>
                  </a:txBody>
                  <a:tcPr marL="65683" marR="65683" marT="32841" marB="32841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065011"/>
                  </a:ext>
                </a:extLst>
              </a:tr>
              <a:tr h="21977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66" marR="2766" marT="276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Original</a:t>
                      </a:r>
                    </a:p>
                  </a:txBody>
                  <a:tcPr marL="2766" marR="2766" marT="27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Reduced</a:t>
                      </a:r>
                    </a:p>
                  </a:txBody>
                  <a:tcPr marL="2766" marR="2766" marT="276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Variance</a:t>
                      </a:r>
                    </a:p>
                  </a:txBody>
                  <a:tcPr marL="2766" marR="2766" marT="276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6370762"/>
                  </a:ext>
                </a:extLst>
              </a:tr>
              <a:tr h="21977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Invitations </a:t>
                      </a:r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(-6%)</a:t>
                      </a:r>
                    </a:p>
                  </a:txBody>
                  <a:tcPr marL="2766" marR="2766" marT="276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121083</a:t>
                      </a:r>
                    </a:p>
                  </a:txBody>
                  <a:tcPr marL="2766" marR="2766" marT="27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113723</a:t>
                      </a:r>
                    </a:p>
                  </a:txBody>
                  <a:tcPr marL="2766" marR="2766" marT="276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7360</a:t>
                      </a:r>
                    </a:p>
                  </a:txBody>
                  <a:tcPr marL="4561" marR="4561" marT="4561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6503600"/>
                  </a:ext>
                </a:extLst>
              </a:tr>
              <a:tr h="2023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</a:t>
                      </a:r>
                    </a:p>
                  </a:txBody>
                  <a:tcPr marL="2766" marR="2766" marT="276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80520</a:t>
                      </a:r>
                    </a:p>
                  </a:txBody>
                  <a:tcPr marL="2766" marR="2766" marT="27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75632</a:t>
                      </a:r>
                    </a:p>
                  </a:txBody>
                  <a:tcPr marL="2766" marR="2766" marT="276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4888</a:t>
                      </a:r>
                    </a:p>
                  </a:txBody>
                  <a:tcPr marL="4561" marR="4561" marT="4561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3080945"/>
                  </a:ext>
                </a:extLst>
              </a:tr>
              <a:tr h="2023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scans (only baseline scans reduced)</a:t>
                      </a:r>
                    </a:p>
                  </a:txBody>
                  <a:tcPr marL="2766" marR="2766" marT="276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53942</a:t>
                      </a:r>
                    </a:p>
                  </a:txBody>
                  <a:tcPr marL="2766" marR="2766" marT="27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53333</a:t>
                      </a:r>
                    </a:p>
                  </a:txBody>
                  <a:tcPr marL="2766" marR="2766" marT="276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609</a:t>
                      </a:r>
                    </a:p>
                  </a:txBody>
                  <a:tcPr marL="4561" marR="4561" marT="4561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6305708"/>
                  </a:ext>
                </a:extLst>
              </a:tr>
              <a:tr h="202369">
                <a:tc gridSpan="4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61" marR="4561" marT="456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0375621"/>
                  </a:ext>
                </a:extLst>
              </a:tr>
              <a:tr h="37242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NHSE allocation for GM programme</a:t>
                      </a:r>
                      <a:b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(£50/LHC, £255/CT scan)</a:t>
                      </a:r>
                    </a:p>
                  </a:txBody>
                  <a:tcPr marL="2766" marR="2766" marT="27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£17,781,239 </a:t>
                      </a:r>
                    </a:p>
                  </a:txBody>
                  <a:tcPr marL="2766" marR="2766" marT="27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£17,383,322*</a:t>
                      </a:r>
                    </a:p>
                  </a:txBody>
                  <a:tcPr marL="2766" marR="2766" marT="276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£397,917</a:t>
                      </a:r>
                    </a:p>
                  </a:txBody>
                  <a:tcPr marL="2766" marR="2766" marT="276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5523907"/>
                  </a:ext>
                </a:extLst>
              </a:tr>
              <a:tr h="5289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Provider income</a:t>
                      </a:r>
                      <a:b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i="0" u="none" strike="noStrike" dirty="0">
                          <a:solidFill>
                            <a:srgbClr val="00CC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£49/LHC, £253.50/CT scan (25/26)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66" marR="2766" marT="27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FF66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2766" marR="2766" marT="27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CC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£17,225,884 </a:t>
                      </a:r>
                    </a:p>
                  </a:txBody>
                  <a:tcPr marL="2766" marR="2766" marT="276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66" marR="2766" marT="276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899501"/>
                  </a:ext>
                </a:extLst>
              </a:tr>
              <a:tr h="55725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Cancer Alliance income</a:t>
                      </a:r>
                    </a:p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(programme management, primary care input comms/engagement)</a:t>
                      </a:r>
                    </a:p>
                  </a:txBody>
                  <a:tcPr marL="2766" marR="2766" marT="276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FF66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2766" marR="2766" marT="27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b="1" i="0" u="none" strike="noStrike" dirty="0">
                          <a:solidFill>
                            <a:srgbClr val="00CC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£155,632 </a:t>
                      </a:r>
                    </a:p>
                  </a:txBody>
                  <a:tcPr marL="2766" marR="2766" marT="276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2766" marR="2766" marT="276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347742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ADB8673-7DA2-5640-C618-EEF54AC997FB}"/>
              </a:ext>
            </a:extLst>
          </p:cNvPr>
          <p:cNvSpPr txBox="1"/>
          <p:nvPr/>
        </p:nvSpPr>
        <p:spPr>
          <a:xfrm>
            <a:off x="375791" y="3699495"/>
            <a:ext cx="4104577" cy="2443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7935" indent="-207935">
              <a:buFont typeface="Arial" panose="020B0604020202020204" pitchFamily="34" charset="0"/>
              <a:buChar char="•"/>
            </a:pPr>
            <a:r>
              <a:rPr lang="en-GB" sz="1698" dirty="0">
                <a:latin typeface="Arial" panose="020B0604020202020204" pitchFamily="34" charset="0"/>
                <a:cs typeface="Arial" panose="020B0604020202020204" pitchFamily="34" charset="0"/>
              </a:rPr>
              <a:t>repeat scans prioritised, </a:t>
            </a:r>
          </a:p>
          <a:p>
            <a:pPr marL="207935" indent="-207935">
              <a:buFont typeface="Arial" panose="020B0604020202020204" pitchFamily="34" charset="0"/>
              <a:buChar char="•"/>
            </a:pPr>
            <a:r>
              <a:rPr lang="en-GB" sz="1698" dirty="0">
                <a:latin typeface="Arial" panose="020B0604020202020204" pitchFamily="34" charset="0"/>
                <a:cs typeface="Arial" panose="020B0604020202020204" pitchFamily="34" charset="0"/>
              </a:rPr>
              <a:t>avoidance of contractual financial penalties, </a:t>
            </a:r>
          </a:p>
          <a:p>
            <a:pPr marL="207935" indent="-207935">
              <a:buFont typeface="Arial" panose="020B0604020202020204" pitchFamily="34" charset="0"/>
              <a:buChar char="•"/>
            </a:pPr>
            <a:r>
              <a:rPr lang="en-GB" sz="1698" dirty="0">
                <a:latin typeface="Arial" panose="020B0604020202020204" pitchFamily="34" charset="0"/>
                <a:cs typeface="Arial" panose="020B0604020202020204" pitchFamily="34" charset="0"/>
              </a:rPr>
              <a:t>minimise disruption to NHS providers </a:t>
            </a:r>
          </a:p>
          <a:p>
            <a:pPr marL="207935" indent="-207935">
              <a:buFont typeface="Arial" panose="020B0604020202020204" pitchFamily="34" charset="0"/>
              <a:buChar char="•"/>
            </a:pPr>
            <a:r>
              <a:rPr lang="en-GB" sz="1698" dirty="0">
                <a:latin typeface="Arial" panose="020B0604020202020204" pitchFamily="34" charset="0"/>
                <a:cs typeface="Arial" panose="020B0604020202020204" pitchFamily="34" charset="0"/>
              </a:rPr>
              <a:t>prioritisation of areas of high mortality following needs assessment</a:t>
            </a:r>
          </a:p>
          <a:p>
            <a:pPr marL="207935" indent="-207935">
              <a:buFont typeface="Arial" panose="020B0604020202020204" pitchFamily="34" charset="0"/>
              <a:buChar char="•"/>
            </a:pPr>
            <a:r>
              <a:rPr lang="en-GB" sz="1698" dirty="0">
                <a:latin typeface="Arial" panose="020B0604020202020204" pitchFamily="34" charset="0"/>
                <a:cs typeface="Arial" panose="020B0604020202020204" pitchFamily="34" charset="0"/>
              </a:rPr>
              <a:t>feasibility assessment to determine which alliances are possible to deliver against their plans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6F815B-3A85-4B36-CF7B-5FF15C637CB1}"/>
              </a:ext>
            </a:extLst>
          </p:cNvPr>
          <p:cNvSpPr txBox="1"/>
          <p:nvPr/>
        </p:nvSpPr>
        <p:spPr>
          <a:xfrm>
            <a:off x="330629" y="1255556"/>
            <a:ext cx="8471149" cy="2443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98" dirty="0">
                <a:latin typeface="Arial" panose="020B0604020202020204" pitchFamily="34" charset="0"/>
                <a:cs typeface="Arial" panose="020B0604020202020204" pitchFamily="34" charset="0"/>
              </a:rPr>
              <a:t>Following negotiation with cancer alliances,</a:t>
            </a:r>
            <a:r>
              <a:rPr lang="en-GB" sz="1698" b="1" dirty="0">
                <a:latin typeface="Arial" panose="020B0604020202020204" pitchFamily="34" charset="0"/>
                <a:cs typeface="Arial" panose="020B0604020202020204" pitchFamily="34" charset="0"/>
              </a:rPr>
              <a:t> £26m worth of activity has been scaled back from plans </a:t>
            </a:r>
            <a:r>
              <a:rPr lang="en-GB" sz="1698" dirty="0">
                <a:latin typeface="Arial" panose="020B0604020202020204" pitchFamily="34" charset="0"/>
                <a:cs typeface="Arial" panose="020B0604020202020204" pitchFamily="34" charset="0"/>
              </a:rPr>
              <a:t>resulting in a planned national programme budget of £167m for 25/26.</a:t>
            </a:r>
          </a:p>
          <a:p>
            <a:endParaRPr lang="en-GB" sz="1698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98" dirty="0">
                <a:latin typeface="Arial" panose="020B0604020202020204" pitchFamily="34" charset="0"/>
                <a:cs typeface="Arial" panose="020B0604020202020204" pitchFamily="34" charset="0"/>
              </a:rPr>
              <a:t>The overall decrease in funding is </a:t>
            </a:r>
            <a:r>
              <a:rPr lang="en-GB" sz="1698" b="1" dirty="0">
                <a:latin typeface="Arial" panose="020B0604020202020204" pitchFamily="34" charset="0"/>
                <a:cs typeface="Arial" panose="020B0604020202020204" pitchFamily="34" charset="0"/>
              </a:rPr>
              <a:t>not uniform across cancer alliances </a:t>
            </a:r>
            <a:r>
              <a:rPr lang="en-GB" sz="1698" dirty="0">
                <a:latin typeface="Arial" panose="020B0604020202020204" pitchFamily="34" charset="0"/>
                <a:cs typeface="Arial" panose="020B0604020202020204" pitchFamily="34" charset="0"/>
              </a:rPr>
              <a:t>with some having to reduce their trajectories by as much as 60%. Some alliances have been disproportionately affected by these decisions. </a:t>
            </a:r>
          </a:p>
          <a:p>
            <a:endParaRPr lang="en-GB" sz="1698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98" dirty="0">
                <a:latin typeface="Arial" panose="020B0604020202020204" pitchFamily="34" charset="0"/>
                <a:cs typeface="Arial" panose="020B0604020202020204" pitchFamily="34" charset="0"/>
              </a:rPr>
              <a:t>Programmes were assessed on the following criteria </a:t>
            </a: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D62532C8-11B7-3304-1EE1-84D1BBDF24F8}"/>
              </a:ext>
            </a:extLst>
          </p:cNvPr>
          <p:cNvSpPr txBox="1">
            <a:spLocks/>
          </p:cNvSpPr>
          <p:nvPr/>
        </p:nvSpPr>
        <p:spPr>
          <a:xfrm>
            <a:off x="375791" y="372400"/>
            <a:ext cx="8209155" cy="349326"/>
          </a:xfrm>
          <a:prstGeom prst="rect">
            <a:avLst/>
          </a:prstGeom>
        </p:spPr>
        <p:txBody>
          <a:bodyPr/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38" b="1" dirty="0">
                <a:solidFill>
                  <a:srgbClr val="0D86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25/26 Plans – Finance </a:t>
            </a:r>
          </a:p>
        </p:txBody>
      </p:sp>
    </p:spTree>
    <p:extLst>
      <p:ext uri="{BB962C8B-B14F-4D97-AF65-F5344CB8AC3E}">
        <p14:creationId xmlns:p14="http://schemas.microsoft.com/office/powerpoint/2010/main" val="2255830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91ACF2-8827-DCF7-0EFF-A7B8BF6129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4794" y="241403"/>
            <a:ext cx="8602146" cy="834094"/>
          </a:xfrm>
        </p:spPr>
        <p:txBody>
          <a:bodyPr/>
          <a:lstStyle/>
          <a:p>
            <a:r>
              <a:rPr lang="en-GB" dirty="0"/>
              <a:t>25/26 Plans – NHSE Deliverables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7AD7C9-42DD-9660-071D-FCC0E837321C}"/>
              </a:ext>
            </a:extLst>
          </p:cNvPr>
          <p:cNvSpPr txBox="1"/>
          <p:nvPr/>
        </p:nvSpPr>
        <p:spPr>
          <a:xfrm>
            <a:off x="263480" y="1269545"/>
            <a:ext cx="860214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7246" indent="-277246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Invitations, Lung Health Checks and CT scans (incident, prevalent &amp; nodule surveillance) to trajectory.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99EB11-8A72-0523-9EA5-E5FDCD40BB78}"/>
              </a:ext>
            </a:extLst>
          </p:cNvPr>
          <p:cNvSpPr txBox="1"/>
          <p:nvPr/>
        </p:nvSpPr>
        <p:spPr>
          <a:xfrm>
            <a:off x="244794" y="2053631"/>
            <a:ext cx="10105706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7246" indent="-277246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Increase uptake of LHCs to 55% (in year) and maximise coverage of follow-up CT scans for those who qualify. </a:t>
            </a:r>
          </a:p>
          <a:p>
            <a:pPr marL="277246" indent="-277246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7246" indent="-277246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Prepare for national patient level dataset and ICT system implementation .</a:t>
            </a:r>
          </a:p>
          <a:p>
            <a:pPr marL="277246" indent="-277246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7246" indent="-277246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Minimise the reporting rate of non-clinically significant incidental findings, with a particular focus on mild CAC, in line with updated Incidental Findings Protocol.</a:t>
            </a:r>
          </a:p>
          <a:p>
            <a:pPr marL="277246" indent="-277246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7246" indent="-277246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Conclude first invitations for HMR, Manchester, Oldham, Salford*, Tameside*, continue expansion across Bolton, Wigan, Bury, Stockport and invite the first patients from Trafford  </a:t>
            </a:r>
          </a:p>
        </p:txBody>
      </p:sp>
    </p:spTree>
    <p:extLst>
      <p:ext uri="{BB962C8B-B14F-4D97-AF65-F5344CB8AC3E}">
        <p14:creationId xmlns:p14="http://schemas.microsoft.com/office/powerpoint/2010/main" val="61431985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991 GM Cancer Alliance Powerpoint template  FINAL" id="{A68B482A-CD69-4B90-9D6B-821278017736}" vid="{4EBA2FB7-5101-4B0F-93F4-1226E65193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911cae7-2733-4c2f-9037-6eed73152f6e">
      <Terms xmlns="http://schemas.microsoft.com/office/infopath/2007/PartnerControls"/>
    </lcf76f155ced4ddcb4097134ff3c332f>
    <_ip_UnifiedCompliancePolicyProperties xmlns="http://schemas.microsoft.com/sharepoint/v3" xsi:nil="true"/>
    <TaxCatchAll xmlns="cccaf3ac-2de9-44d4-aa31-54302fceb5f7" xsi:nil="true"/>
    <Review_x0020_Date xmlns="5911cae7-2733-4c2f-9037-6eed73152f6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55896D1DA4F541BFAD72F5521A24CF" ma:contentTypeVersion="41" ma:contentTypeDescription="Create a new document." ma:contentTypeScope="" ma:versionID="ed2bfaaed7406b00486256e30459a2c3">
  <xsd:schema xmlns:xsd="http://www.w3.org/2001/XMLSchema" xmlns:xs="http://www.w3.org/2001/XMLSchema" xmlns:p="http://schemas.microsoft.com/office/2006/metadata/properties" xmlns:ns1="http://schemas.microsoft.com/sharepoint/v3" xmlns:ns2="f0cb6784-3c83-4d40-a7f6-f1acc28aa4e0" xmlns:ns3="5911cae7-2733-4c2f-9037-6eed73152f6e" xmlns:ns4="cccaf3ac-2de9-44d4-aa31-54302fceb5f7" targetNamespace="http://schemas.microsoft.com/office/2006/metadata/properties" ma:root="true" ma:fieldsID="37504c1439214354b1b8eecb4e80b768" ns1:_="" ns2:_="" ns3:_="" ns4:_="">
    <xsd:import namespace="http://schemas.microsoft.com/sharepoint/v3"/>
    <xsd:import namespace="f0cb6784-3c83-4d40-a7f6-f1acc28aa4e0"/>
    <xsd:import namespace="5911cae7-2733-4c2f-9037-6eed73152f6e"/>
    <xsd:import namespace="cccaf3ac-2de9-44d4-aa31-54302fceb5f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Review_x0020_Date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1:_ip_UnifiedCompliancePolicyProperties" minOccurs="0"/>
                <xsd:element ref="ns1:_ip_UnifiedCompliancePolicyUIAction" minOccurs="0"/>
                <xsd:element ref="ns3:MediaServiceSearchPropertie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b6784-3c83-4d40-a7f6-f1acc28aa4e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11cae7-2733-4c2f-9037-6eed73152f6e" elementFormDefault="qualified">
    <xsd:import namespace="http://schemas.microsoft.com/office/2006/documentManagement/types"/>
    <xsd:import namespace="http://schemas.microsoft.com/office/infopath/2007/PartnerControls"/>
    <xsd:element name="Review_x0020_Date" ma:index="10" nillable="true" ma:displayName="Review date" ma:indexed="true" ma:internalName="Review_x0020_Dat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443b0bdb-28a8-4814-9fb9-624c17c095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caf3ac-2de9-44d4-aa31-54302fceb5f7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39e7aeeb-8726-425c-a44d-bacd1678f60f}" ma:internalName="TaxCatchAll" ma:showField="CatchAllData" ma:web="0a56483d-a880-4a60-be9b-4a1713a4b0f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50426E-8E49-4F33-8388-021FE5A94417}">
  <ds:schemaRefs>
    <ds:schemaRef ds:uri="5911cae7-2733-4c2f-9037-6eed73152f6e"/>
    <ds:schemaRef ds:uri="cccaf3ac-2de9-44d4-aa31-54302fceb5f7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816F0B53-1EBA-46B4-9687-BE7536608C5D}">
  <ds:schemaRefs>
    <ds:schemaRef ds:uri="5911cae7-2733-4c2f-9037-6eed73152f6e"/>
    <ds:schemaRef ds:uri="cccaf3ac-2de9-44d4-aa31-54302fceb5f7"/>
    <ds:schemaRef ds:uri="f0cb6784-3c83-4d40-a7f6-f1acc28aa4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358549A-47F5-435C-A731-4D941D29030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1623</TotalTime>
  <Words>897</Words>
  <Application>Microsoft Office PowerPoint</Application>
  <PresentationFormat>Widescreen</PresentationFormat>
  <Paragraphs>138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Abadi</vt:lpstr>
      <vt:lpstr>Aptos</vt:lpstr>
      <vt:lpstr>Aptos Light</vt:lpstr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Lindsey McConnochie</dc:creator>
  <cp:lastModifiedBy>JONES, Alison (NHS GREATER MANCHESTER ICB - 01Y)</cp:lastModifiedBy>
  <cp:revision>130</cp:revision>
  <dcterms:created xsi:type="dcterms:W3CDTF">2019-06-22T21:54:40Z</dcterms:created>
  <dcterms:modified xsi:type="dcterms:W3CDTF">2025-05-12T13:39:56Z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0x0101008055896D1DA4F541BFAD72F5521A24CF</vt:lpwstr>
  </property>
  <property fmtid="{D5CDD505-2E9C-101B-9397-08002B2CF9AE}" pid="3" name="MediaServiceImageTags">
    <vt:lpwstr/>
  </property>
</Properties>
</file>